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92"/>
  </p:notesMasterIdLst>
  <p:sldIdLst>
    <p:sldId id="257"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99" r:id="rId16"/>
    <p:sldId id="300" r:id="rId17"/>
    <p:sldId id="301" r:id="rId18"/>
    <p:sldId id="302" r:id="rId19"/>
    <p:sldId id="303" r:id="rId20"/>
    <p:sldId id="304" r:id="rId21"/>
    <p:sldId id="306" r:id="rId22"/>
    <p:sldId id="305" r:id="rId23"/>
    <p:sldId id="307" r:id="rId24"/>
    <p:sldId id="308" r:id="rId25"/>
    <p:sldId id="309" r:id="rId26"/>
    <p:sldId id="310" r:id="rId27"/>
    <p:sldId id="311" r:id="rId28"/>
    <p:sldId id="313" r:id="rId29"/>
    <p:sldId id="312" r:id="rId30"/>
    <p:sldId id="319" r:id="rId31"/>
    <p:sldId id="320" r:id="rId32"/>
    <p:sldId id="314" r:id="rId33"/>
    <p:sldId id="321" r:id="rId34"/>
    <p:sldId id="322" r:id="rId35"/>
    <p:sldId id="323" r:id="rId36"/>
    <p:sldId id="324" r:id="rId37"/>
    <p:sldId id="325" r:id="rId38"/>
    <p:sldId id="326" r:id="rId39"/>
    <p:sldId id="315" r:id="rId40"/>
    <p:sldId id="327" r:id="rId41"/>
    <p:sldId id="328" r:id="rId42"/>
    <p:sldId id="329" r:id="rId43"/>
    <p:sldId id="330" r:id="rId44"/>
    <p:sldId id="331" r:id="rId45"/>
    <p:sldId id="332" r:id="rId46"/>
    <p:sldId id="316" r:id="rId47"/>
    <p:sldId id="333" r:id="rId48"/>
    <p:sldId id="334" r:id="rId49"/>
    <p:sldId id="317" r:id="rId50"/>
    <p:sldId id="335" r:id="rId51"/>
    <p:sldId id="318" r:id="rId52"/>
    <p:sldId id="336" r:id="rId53"/>
    <p:sldId id="337" r:id="rId54"/>
    <p:sldId id="339" r:id="rId55"/>
    <p:sldId id="338"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4" r:id="rId90"/>
    <p:sldId id="373" r:id="rId91"/>
    <p:sldId id="375" r:id="rId92"/>
    <p:sldId id="376" r:id="rId93"/>
    <p:sldId id="377" r:id="rId94"/>
    <p:sldId id="378" r:id="rId95"/>
    <p:sldId id="379" r:id="rId96"/>
    <p:sldId id="380" r:id="rId97"/>
    <p:sldId id="381" r:id="rId98"/>
    <p:sldId id="382" r:id="rId99"/>
    <p:sldId id="384" r:id="rId100"/>
    <p:sldId id="383" r:id="rId101"/>
    <p:sldId id="385"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 id="399" r:id="rId116"/>
    <p:sldId id="400" r:id="rId117"/>
    <p:sldId id="401" r:id="rId118"/>
    <p:sldId id="403" r:id="rId119"/>
    <p:sldId id="402" r:id="rId120"/>
    <p:sldId id="404" r:id="rId121"/>
    <p:sldId id="405" r:id="rId122"/>
    <p:sldId id="406" r:id="rId123"/>
    <p:sldId id="407" r:id="rId124"/>
    <p:sldId id="408" r:id="rId125"/>
    <p:sldId id="409" r:id="rId126"/>
    <p:sldId id="410" r:id="rId127"/>
    <p:sldId id="411" r:id="rId128"/>
    <p:sldId id="412" r:id="rId129"/>
    <p:sldId id="413" r:id="rId130"/>
    <p:sldId id="414" r:id="rId131"/>
    <p:sldId id="415" r:id="rId132"/>
    <p:sldId id="416" r:id="rId133"/>
    <p:sldId id="417" r:id="rId134"/>
    <p:sldId id="418" r:id="rId135"/>
    <p:sldId id="420" r:id="rId136"/>
    <p:sldId id="421" r:id="rId137"/>
    <p:sldId id="422" r:id="rId138"/>
    <p:sldId id="419" r:id="rId139"/>
    <p:sldId id="423" r:id="rId140"/>
    <p:sldId id="424" r:id="rId141"/>
    <p:sldId id="425" r:id="rId142"/>
    <p:sldId id="426" r:id="rId143"/>
    <p:sldId id="427" r:id="rId144"/>
    <p:sldId id="428" r:id="rId145"/>
    <p:sldId id="430" r:id="rId146"/>
    <p:sldId id="429" r:id="rId147"/>
    <p:sldId id="431" r:id="rId148"/>
    <p:sldId id="432" r:id="rId149"/>
    <p:sldId id="433" r:id="rId150"/>
    <p:sldId id="434" r:id="rId151"/>
    <p:sldId id="435" r:id="rId152"/>
    <p:sldId id="436" r:id="rId153"/>
    <p:sldId id="437" r:id="rId154"/>
    <p:sldId id="438" r:id="rId155"/>
    <p:sldId id="439" r:id="rId156"/>
    <p:sldId id="440" r:id="rId157"/>
    <p:sldId id="441" r:id="rId158"/>
    <p:sldId id="442" r:id="rId159"/>
    <p:sldId id="443" r:id="rId160"/>
    <p:sldId id="444" r:id="rId161"/>
    <p:sldId id="445" r:id="rId162"/>
    <p:sldId id="447" r:id="rId163"/>
    <p:sldId id="446" r:id="rId164"/>
    <p:sldId id="448" r:id="rId165"/>
    <p:sldId id="450" r:id="rId166"/>
    <p:sldId id="449" r:id="rId167"/>
    <p:sldId id="451" r:id="rId168"/>
    <p:sldId id="452" r:id="rId169"/>
    <p:sldId id="453" r:id="rId170"/>
    <p:sldId id="454" r:id="rId171"/>
    <p:sldId id="455" r:id="rId172"/>
    <p:sldId id="456" r:id="rId173"/>
    <p:sldId id="457" r:id="rId174"/>
    <p:sldId id="459" r:id="rId175"/>
    <p:sldId id="460" r:id="rId176"/>
    <p:sldId id="461" r:id="rId177"/>
    <p:sldId id="462" r:id="rId178"/>
    <p:sldId id="463" r:id="rId179"/>
    <p:sldId id="464" r:id="rId180"/>
    <p:sldId id="465" r:id="rId181"/>
    <p:sldId id="466" r:id="rId182"/>
    <p:sldId id="467" r:id="rId183"/>
    <p:sldId id="468" r:id="rId184"/>
    <p:sldId id="469" r:id="rId185"/>
    <p:sldId id="471" r:id="rId186"/>
    <p:sldId id="470" r:id="rId187"/>
    <p:sldId id="472" r:id="rId188"/>
    <p:sldId id="473" r:id="rId189"/>
    <p:sldId id="474" r:id="rId190"/>
    <p:sldId id="270"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89" autoAdjust="0"/>
  </p:normalViewPr>
  <p:slideViewPr>
    <p:cSldViewPr snapToGrid="0">
      <p:cViewPr varScale="1">
        <p:scale>
          <a:sx n="80" d="100"/>
          <a:sy n="80" d="100"/>
        </p:scale>
        <p:origin x="132"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https://www.cloudskillsboost.google/paths/118/course_templates/388</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https://www.eiu.com/n/staying-ahead-of-the-curve-the-business-case-for-responsible-ai/</a:t>
            </a:r>
          </a:p>
        </p:txBody>
      </p:sp>
      <p:sp>
        <p:nvSpPr>
          <p:cNvPr id="4" name="Slide Number Placeholder 3"/>
          <p:cNvSpPr>
            <a:spLocks noGrp="1"/>
          </p:cNvSpPr>
          <p:nvPr>
            <p:ph type="sldNum" sz="quarter" idx="5"/>
          </p:nvPr>
        </p:nvSpPr>
        <p:spPr/>
        <p:txBody>
          <a:bodyPr/>
          <a:lstStyle/>
          <a:p>
            <a:fld id="{401AE684-BFAB-4BF0-A42B-2F9773678B72}" type="slidenum">
              <a:rPr lang="en-US" smtClean="0"/>
              <a:t>17</a:t>
            </a:fld>
            <a:endParaRPr lang="en-US"/>
          </a:p>
        </p:txBody>
      </p:sp>
    </p:spTree>
    <p:extLst>
      <p:ext uri="{BB962C8B-B14F-4D97-AF65-F5344CB8AC3E}">
        <p14:creationId xmlns:p14="http://schemas.microsoft.com/office/powerpoint/2010/main" val="308884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154</a:t>
            </a:fld>
            <a:endParaRPr lang="en-US"/>
          </a:p>
        </p:txBody>
      </p:sp>
    </p:spTree>
    <p:extLst>
      <p:ext uri="{BB962C8B-B14F-4D97-AF65-F5344CB8AC3E}">
        <p14:creationId xmlns:p14="http://schemas.microsoft.com/office/powerpoint/2010/main" val="233100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grpSp>
        <p:nvGrpSpPr>
          <p:cNvPr id="7" name="Group 6">
            <a:extLst>
              <a:ext uri="{FF2B5EF4-FFF2-40B4-BE49-F238E27FC236}">
                <a16:creationId xmlns:a16="http://schemas.microsoft.com/office/drawing/2014/main" id="{0ADA993A-F574-F601-A004-A5125D7D3616}"/>
              </a:ext>
            </a:extLst>
          </p:cNvPr>
          <p:cNvGrpSpPr/>
          <p:nvPr/>
        </p:nvGrpSpPr>
        <p:grpSpPr>
          <a:xfrm>
            <a:off x="7057933" y="1557406"/>
            <a:ext cx="4476190" cy="3639561"/>
            <a:chOff x="5905653" y="1076271"/>
            <a:chExt cx="4476190" cy="3639561"/>
          </a:xfrm>
        </p:grpSpPr>
        <p:pic>
          <p:nvPicPr>
            <p:cNvPr id="4" name="Picture 3">
              <a:extLst>
                <a:ext uri="{FF2B5EF4-FFF2-40B4-BE49-F238E27FC236}">
                  <a16:creationId xmlns:a16="http://schemas.microsoft.com/office/drawing/2014/main" id="{2A79F77D-46EA-ADF7-4F9C-BF01E3A2375D}"/>
                </a:ext>
              </a:extLst>
            </p:cNvPr>
            <p:cNvPicPr>
              <a:picLocks noChangeAspect="1"/>
            </p:cNvPicPr>
            <p:nvPr/>
          </p:nvPicPr>
          <p:blipFill>
            <a:blip r:embed="rId4"/>
            <a:stretch>
              <a:fillRect/>
            </a:stretch>
          </p:blipFill>
          <p:spPr>
            <a:xfrm>
              <a:off x="5905653" y="1182499"/>
              <a:ext cx="4476190" cy="3533333"/>
            </a:xfrm>
            <a:prstGeom prst="rect">
              <a:avLst/>
            </a:prstGeom>
          </p:spPr>
        </p:pic>
        <p:pic>
          <p:nvPicPr>
            <p:cNvPr id="1026" name="Picture 2" descr="Google Cloud&quot; Icon - Download for free – Iconduck">
              <a:extLst>
                <a:ext uri="{FF2B5EF4-FFF2-40B4-BE49-F238E27FC236}">
                  <a16:creationId xmlns:a16="http://schemas.microsoft.com/office/drawing/2014/main" id="{C7A45449-4FAC-564E-3D8A-024211601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71" y="1076271"/>
              <a:ext cx="2163777" cy="173907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88D74A39-C494-ED3D-5A47-E455B174A301}"/>
              </a:ext>
            </a:extLst>
          </p:cNvPr>
          <p:cNvPicPr>
            <a:picLocks noChangeAspect="1"/>
          </p:cNvPicPr>
          <p:nvPr/>
        </p:nvPicPr>
        <p:blipFill>
          <a:blip r:embed="rId6"/>
          <a:stretch>
            <a:fillRect/>
          </a:stretch>
        </p:blipFill>
        <p:spPr>
          <a:xfrm>
            <a:off x="2579666" y="715526"/>
            <a:ext cx="3933333" cy="5161905"/>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436B4-C4BB-D6C7-CDFC-DF41C627EF81}"/>
              </a:ext>
            </a:extLst>
          </p:cNvPr>
          <p:cNvPicPr>
            <a:picLocks noChangeAspect="1"/>
          </p:cNvPicPr>
          <p:nvPr/>
        </p:nvPicPr>
        <p:blipFill>
          <a:blip r:embed="rId2"/>
          <a:stretch>
            <a:fillRect/>
          </a:stretch>
        </p:blipFill>
        <p:spPr>
          <a:xfrm>
            <a:off x="2715047" y="1848047"/>
            <a:ext cx="6761905" cy="3161905"/>
          </a:xfrm>
          <a:prstGeom prst="rect">
            <a:avLst/>
          </a:prstGeom>
        </p:spPr>
      </p:pic>
    </p:spTree>
    <p:extLst>
      <p:ext uri="{BB962C8B-B14F-4D97-AF65-F5344CB8AC3E}">
        <p14:creationId xmlns:p14="http://schemas.microsoft.com/office/powerpoint/2010/main" val="3607330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5D956-C7CD-ED07-17A5-649EE449D4A9}"/>
              </a:ext>
            </a:extLst>
          </p:cNvPr>
          <p:cNvSpPr txBox="1"/>
          <p:nvPr/>
        </p:nvSpPr>
        <p:spPr>
          <a:xfrm>
            <a:off x="1818409" y="1955907"/>
            <a:ext cx="9486901" cy="2308324"/>
          </a:xfrm>
          <a:prstGeom prst="rect">
            <a:avLst/>
          </a:prstGeom>
          <a:noFill/>
        </p:spPr>
        <p:txBody>
          <a:bodyPr wrap="square">
            <a:spAutoFit/>
          </a:bodyPr>
          <a:lstStyle/>
          <a:p>
            <a:r>
              <a:rPr lang="en-US" sz="4800" b="0" i="0" dirty="0">
                <a:solidFill>
                  <a:srgbClr val="3C4043"/>
                </a:solidFill>
                <a:effectLst/>
                <a:highlight>
                  <a:srgbClr val="FFFFFF"/>
                </a:highlight>
                <a:latin typeface="Roboto" panose="02000000000000000000" pitchFamily="2" charset="0"/>
              </a:rPr>
              <a:t>Issue spotting is the process of recognizing the potential for ethical concerns in an AI project.</a:t>
            </a:r>
            <a:endParaRPr lang="en-US" sz="4800" dirty="0"/>
          </a:p>
        </p:txBody>
      </p:sp>
    </p:spTree>
    <p:extLst>
      <p:ext uri="{BB962C8B-B14F-4D97-AF65-F5344CB8AC3E}">
        <p14:creationId xmlns:p14="http://schemas.microsoft.com/office/powerpoint/2010/main" val="2757887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2A1222-B024-CC5F-1342-AD0EBEFF7602}"/>
              </a:ext>
            </a:extLst>
          </p:cNvPr>
          <p:cNvSpPr txBox="1"/>
          <p:nvPr/>
        </p:nvSpPr>
        <p:spPr>
          <a:xfrm>
            <a:off x="1984663" y="494106"/>
            <a:ext cx="8780318" cy="5693866"/>
          </a:xfrm>
          <a:prstGeom prst="rect">
            <a:avLst/>
          </a:prstGeom>
          <a:noFill/>
        </p:spPr>
        <p:txBody>
          <a:bodyPr wrap="square">
            <a:spAutoFit/>
          </a:bodyPr>
          <a:lstStyle/>
          <a:p>
            <a:r>
              <a:rPr lang="en-US" sz="2800" dirty="0"/>
              <a:t>It may be tempting to try and make this process more efficient through checklists, outlining what is and isn’t acceptable for each principle.</a:t>
            </a:r>
          </a:p>
          <a:p>
            <a:endParaRPr lang="en-US" sz="2800" dirty="0"/>
          </a:p>
          <a:p>
            <a:r>
              <a:rPr lang="en-US" sz="2800" dirty="0"/>
              <a:t>We know it’s tempting because we tried it.</a:t>
            </a:r>
          </a:p>
          <a:p>
            <a:endParaRPr lang="en-US" sz="2800" dirty="0"/>
          </a:p>
          <a:p>
            <a:r>
              <a:rPr lang="en-US" sz="2800" dirty="0"/>
              <a:t>We tried to create decision trees and checklists that would ensure our technology would be ethical.</a:t>
            </a:r>
          </a:p>
          <a:p>
            <a:endParaRPr lang="en-US" sz="2800" dirty="0"/>
          </a:p>
          <a:p>
            <a:r>
              <a:rPr lang="en-US" sz="2800" dirty="0"/>
              <a:t>That didn’t work.</a:t>
            </a:r>
          </a:p>
          <a:p>
            <a:endParaRPr lang="en-US" sz="2800" dirty="0"/>
          </a:p>
          <a:p>
            <a:r>
              <a:rPr lang="en-US" sz="2800" dirty="0"/>
              <a:t>We’ve learned that there’s no replacement for careful review of the facts of each case.</a:t>
            </a:r>
          </a:p>
        </p:txBody>
      </p:sp>
    </p:spTree>
    <p:extLst>
      <p:ext uri="{BB962C8B-B14F-4D97-AF65-F5344CB8AC3E}">
        <p14:creationId xmlns:p14="http://schemas.microsoft.com/office/powerpoint/2010/main" val="693651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03817-9B6A-E13A-BE33-E27FA9D91FE9}"/>
              </a:ext>
            </a:extLst>
          </p:cNvPr>
          <p:cNvPicPr>
            <a:picLocks noChangeAspect="1"/>
          </p:cNvPicPr>
          <p:nvPr/>
        </p:nvPicPr>
        <p:blipFill>
          <a:blip r:embed="rId2"/>
          <a:stretch>
            <a:fillRect/>
          </a:stretch>
        </p:blipFill>
        <p:spPr>
          <a:xfrm>
            <a:off x="3334095" y="2843285"/>
            <a:ext cx="5523809" cy="1171429"/>
          </a:xfrm>
          <a:prstGeom prst="rect">
            <a:avLst/>
          </a:prstGeom>
        </p:spPr>
      </p:pic>
    </p:spTree>
    <p:extLst>
      <p:ext uri="{BB962C8B-B14F-4D97-AF65-F5344CB8AC3E}">
        <p14:creationId xmlns:p14="http://schemas.microsoft.com/office/powerpoint/2010/main" val="121269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CCD9E-7918-19B4-CAEA-A440D6C6107C}"/>
              </a:ext>
            </a:extLst>
          </p:cNvPr>
          <p:cNvPicPr>
            <a:picLocks noChangeAspect="1"/>
          </p:cNvPicPr>
          <p:nvPr/>
        </p:nvPicPr>
        <p:blipFill>
          <a:blip r:embed="rId2"/>
          <a:stretch>
            <a:fillRect/>
          </a:stretch>
        </p:blipFill>
        <p:spPr>
          <a:xfrm>
            <a:off x="2343619" y="1024238"/>
            <a:ext cx="7504762" cy="4809524"/>
          </a:xfrm>
          <a:prstGeom prst="rect">
            <a:avLst/>
          </a:prstGeom>
        </p:spPr>
      </p:pic>
    </p:spTree>
    <p:extLst>
      <p:ext uri="{BB962C8B-B14F-4D97-AF65-F5344CB8AC3E}">
        <p14:creationId xmlns:p14="http://schemas.microsoft.com/office/powerpoint/2010/main" val="817586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1408A-36B0-549B-88D8-8141C572F1D7}"/>
              </a:ext>
            </a:extLst>
          </p:cNvPr>
          <p:cNvPicPr>
            <a:picLocks noChangeAspect="1"/>
          </p:cNvPicPr>
          <p:nvPr/>
        </p:nvPicPr>
        <p:blipFill>
          <a:blip r:embed="rId2"/>
          <a:stretch>
            <a:fillRect/>
          </a:stretch>
        </p:blipFill>
        <p:spPr>
          <a:xfrm>
            <a:off x="2386476" y="2052809"/>
            <a:ext cx="7419048" cy="2752381"/>
          </a:xfrm>
          <a:prstGeom prst="rect">
            <a:avLst/>
          </a:prstGeom>
        </p:spPr>
      </p:pic>
    </p:spTree>
    <p:extLst>
      <p:ext uri="{BB962C8B-B14F-4D97-AF65-F5344CB8AC3E}">
        <p14:creationId xmlns:p14="http://schemas.microsoft.com/office/powerpoint/2010/main" val="1676689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F9A9A-86F5-FB18-D548-F3DAA3CC5473}"/>
              </a:ext>
            </a:extLst>
          </p:cNvPr>
          <p:cNvPicPr>
            <a:picLocks noChangeAspect="1"/>
          </p:cNvPicPr>
          <p:nvPr/>
        </p:nvPicPr>
        <p:blipFill>
          <a:blip r:embed="rId2"/>
          <a:stretch>
            <a:fillRect/>
          </a:stretch>
        </p:blipFill>
        <p:spPr>
          <a:xfrm>
            <a:off x="2457905" y="1976619"/>
            <a:ext cx="7276190" cy="2904762"/>
          </a:xfrm>
          <a:prstGeom prst="rect">
            <a:avLst/>
          </a:prstGeom>
        </p:spPr>
      </p:pic>
    </p:spTree>
    <p:extLst>
      <p:ext uri="{BB962C8B-B14F-4D97-AF65-F5344CB8AC3E}">
        <p14:creationId xmlns:p14="http://schemas.microsoft.com/office/powerpoint/2010/main" val="626281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E010-4968-E97F-E514-784A76C1EA33}"/>
              </a:ext>
            </a:extLst>
          </p:cNvPr>
          <p:cNvSpPr>
            <a:spLocks noGrp="1"/>
          </p:cNvSpPr>
          <p:nvPr>
            <p:ph type="title"/>
          </p:nvPr>
        </p:nvSpPr>
        <p:spPr/>
        <p:txBody>
          <a:bodyPr/>
          <a:lstStyle/>
          <a:p>
            <a:r>
              <a:rPr lang="en-US" dirty="0"/>
              <a:t>Ethical Aims of Google’s AI Principals</a:t>
            </a:r>
          </a:p>
        </p:txBody>
      </p:sp>
    </p:spTree>
    <p:extLst>
      <p:ext uri="{BB962C8B-B14F-4D97-AF65-F5344CB8AC3E}">
        <p14:creationId xmlns:p14="http://schemas.microsoft.com/office/powerpoint/2010/main" val="3484132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253028-A817-8B13-69E9-DF0172F328E7}"/>
              </a:ext>
            </a:extLst>
          </p:cNvPr>
          <p:cNvPicPr>
            <a:picLocks noChangeAspect="1"/>
          </p:cNvPicPr>
          <p:nvPr/>
        </p:nvPicPr>
        <p:blipFill>
          <a:blip r:embed="rId2"/>
          <a:stretch>
            <a:fillRect/>
          </a:stretch>
        </p:blipFill>
        <p:spPr>
          <a:xfrm>
            <a:off x="1334596" y="1601162"/>
            <a:ext cx="9522808" cy="3655675"/>
          </a:xfrm>
          <a:prstGeom prst="rect">
            <a:avLst/>
          </a:prstGeom>
        </p:spPr>
      </p:pic>
    </p:spTree>
    <p:extLst>
      <p:ext uri="{BB962C8B-B14F-4D97-AF65-F5344CB8AC3E}">
        <p14:creationId xmlns:p14="http://schemas.microsoft.com/office/powerpoint/2010/main" val="3524797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11F9C-9937-2EE9-EE86-362CAA9726C6}"/>
              </a:ext>
            </a:extLst>
          </p:cNvPr>
          <p:cNvPicPr>
            <a:picLocks noChangeAspect="1"/>
          </p:cNvPicPr>
          <p:nvPr/>
        </p:nvPicPr>
        <p:blipFill>
          <a:blip r:embed="rId2"/>
          <a:stretch>
            <a:fillRect/>
          </a:stretch>
        </p:blipFill>
        <p:spPr>
          <a:xfrm>
            <a:off x="2110286" y="2109952"/>
            <a:ext cx="7971428" cy="2638095"/>
          </a:xfrm>
          <a:prstGeom prst="rect">
            <a:avLst/>
          </a:prstGeom>
        </p:spPr>
      </p:pic>
    </p:spTree>
    <p:extLst>
      <p:ext uri="{BB962C8B-B14F-4D97-AF65-F5344CB8AC3E}">
        <p14:creationId xmlns:p14="http://schemas.microsoft.com/office/powerpoint/2010/main" val="2092434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618FA-3A1E-D376-DB45-375046584106}"/>
              </a:ext>
            </a:extLst>
          </p:cNvPr>
          <p:cNvPicPr>
            <a:picLocks noChangeAspect="1"/>
          </p:cNvPicPr>
          <p:nvPr/>
        </p:nvPicPr>
        <p:blipFill>
          <a:blip r:embed="rId2"/>
          <a:stretch>
            <a:fillRect/>
          </a:stretch>
        </p:blipFill>
        <p:spPr>
          <a:xfrm>
            <a:off x="3476952" y="1890905"/>
            <a:ext cx="5238095" cy="3076190"/>
          </a:xfrm>
          <a:prstGeom prst="rect">
            <a:avLst/>
          </a:prstGeom>
        </p:spPr>
      </p:pic>
    </p:spTree>
    <p:extLst>
      <p:ext uri="{BB962C8B-B14F-4D97-AF65-F5344CB8AC3E}">
        <p14:creationId xmlns:p14="http://schemas.microsoft.com/office/powerpoint/2010/main" val="427932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0AD9C-BB61-A534-D42D-D475EB3433C4}"/>
              </a:ext>
            </a:extLst>
          </p:cNvPr>
          <p:cNvPicPr>
            <a:picLocks noChangeAspect="1"/>
          </p:cNvPicPr>
          <p:nvPr/>
        </p:nvPicPr>
        <p:blipFill>
          <a:blip r:embed="rId2"/>
          <a:stretch>
            <a:fillRect/>
          </a:stretch>
        </p:blipFill>
        <p:spPr>
          <a:xfrm>
            <a:off x="2286476" y="1743285"/>
            <a:ext cx="7619048" cy="3371429"/>
          </a:xfrm>
          <a:prstGeom prst="rect">
            <a:avLst/>
          </a:prstGeom>
        </p:spPr>
      </p:pic>
    </p:spTree>
    <p:extLst>
      <p:ext uri="{BB962C8B-B14F-4D97-AF65-F5344CB8AC3E}">
        <p14:creationId xmlns:p14="http://schemas.microsoft.com/office/powerpoint/2010/main" val="36737378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06625-BC86-22D7-83A8-928B11918A08}"/>
              </a:ext>
            </a:extLst>
          </p:cNvPr>
          <p:cNvPicPr>
            <a:picLocks noChangeAspect="1"/>
          </p:cNvPicPr>
          <p:nvPr/>
        </p:nvPicPr>
        <p:blipFill>
          <a:blip r:embed="rId2"/>
          <a:stretch>
            <a:fillRect/>
          </a:stretch>
        </p:blipFill>
        <p:spPr>
          <a:xfrm>
            <a:off x="1865495" y="2188433"/>
            <a:ext cx="8461009" cy="2481134"/>
          </a:xfrm>
          <a:prstGeom prst="rect">
            <a:avLst/>
          </a:prstGeom>
        </p:spPr>
      </p:pic>
    </p:spTree>
    <p:extLst>
      <p:ext uri="{BB962C8B-B14F-4D97-AF65-F5344CB8AC3E}">
        <p14:creationId xmlns:p14="http://schemas.microsoft.com/office/powerpoint/2010/main" val="1287275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29A05-3C93-08C0-F6F2-4D74E6C9DD76}"/>
              </a:ext>
            </a:extLst>
          </p:cNvPr>
          <p:cNvPicPr>
            <a:picLocks noChangeAspect="1"/>
          </p:cNvPicPr>
          <p:nvPr/>
        </p:nvPicPr>
        <p:blipFill>
          <a:blip r:embed="rId2"/>
          <a:stretch>
            <a:fillRect/>
          </a:stretch>
        </p:blipFill>
        <p:spPr>
          <a:xfrm>
            <a:off x="2405524" y="2429000"/>
            <a:ext cx="7380952" cy="2000000"/>
          </a:xfrm>
          <a:prstGeom prst="rect">
            <a:avLst/>
          </a:prstGeom>
        </p:spPr>
      </p:pic>
    </p:spTree>
    <p:extLst>
      <p:ext uri="{BB962C8B-B14F-4D97-AF65-F5344CB8AC3E}">
        <p14:creationId xmlns:p14="http://schemas.microsoft.com/office/powerpoint/2010/main" val="2923460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8C47C-0793-FEF5-0A53-0ECAF385BFA1}"/>
              </a:ext>
            </a:extLst>
          </p:cNvPr>
          <p:cNvPicPr>
            <a:picLocks noChangeAspect="1"/>
          </p:cNvPicPr>
          <p:nvPr/>
        </p:nvPicPr>
        <p:blipFill>
          <a:blip r:embed="rId2"/>
          <a:stretch>
            <a:fillRect/>
          </a:stretch>
        </p:blipFill>
        <p:spPr>
          <a:xfrm>
            <a:off x="2100762" y="1481381"/>
            <a:ext cx="7990476" cy="3895238"/>
          </a:xfrm>
          <a:prstGeom prst="rect">
            <a:avLst/>
          </a:prstGeom>
        </p:spPr>
      </p:pic>
    </p:spTree>
    <p:extLst>
      <p:ext uri="{BB962C8B-B14F-4D97-AF65-F5344CB8AC3E}">
        <p14:creationId xmlns:p14="http://schemas.microsoft.com/office/powerpoint/2010/main" val="28521126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DE0701-A555-A3F6-9BE0-4C2796DF4B24}"/>
              </a:ext>
            </a:extLst>
          </p:cNvPr>
          <p:cNvGrpSpPr/>
          <p:nvPr/>
        </p:nvGrpSpPr>
        <p:grpSpPr>
          <a:xfrm>
            <a:off x="3043619" y="1574724"/>
            <a:ext cx="6104762" cy="3708553"/>
            <a:chOff x="3043619" y="862085"/>
            <a:chExt cx="6104762" cy="3708553"/>
          </a:xfrm>
        </p:grpSpPr>
        <p:pic>
          <p:nvPicPr>
            <p:cNvPr id="3" name="Picture 2">
              <a:extLst>
                <a:ext uri="{FF2B5EF4-FFF2-40B4-BE49-F238E27FC236}">
                  <a16:creationId xmlns:a16="http://schemas.microsoft.com/office/drawing/2014/main" id="{38D75AD8-68D2-BB45-C4FA-9F71C609A5F0}"/>
                </a:ext>
              </a:extLst>
            </p:cNvPr>
            <p:cNvPicPr>
              <a:picLocks noChangeAspect="1"/>
            </p:cNvPicPr>
            <p:nvPr/>
          </p:nvPicPr>
          <p:blipFill>
            <a:blip r:embed="rId2"/>
            <a:stretch>
              <a:fillRect/>
            </a:stretch>
          </p:blipFill>
          <p:spPr>
            <a:xfrm>
              <a:off x="3043619" y="862085"/>
              <a:ext cx="6104762" cy="1171429"/>
            </a:xfrm>
            <a:prstGeom prst="rect">
              <a:avLst/>
            </a:prstGeom>
          </p:spPr>
        </p:pic>
        <p:pic>
          <p:nvPicPr>
            <p:cNvPr id="5" name="Picture 4">
              <a:extLst>
                <a:ext uri="{FF2B5EF4-FFF2-40B4-BE49-F238E27FC236}">
                  <a16:creationId xmlns:a16="http://schemas.microsoft.com/office/drawing/2014/main" id="{76F22722-3AE7-172C-1862-E49C95A71C92}"/>
                </a:ext>
              </a:extLst>
            </p:cNvPr>
            <p:cNvPicPr>
              <a:picLocks noChangeAspect="1"/>
            </p:cNvPicPr>
            <p:nvPr/>
          </p:nvPicPr>
          <p:blipFill>
            <a:blip r:embed="rId3"/>
            <a:stretch>
              <a:fillRect/>
            </a:stretch>
          </p:blipFill>
          <p:spPr>
            <a:xfrm>
              <a:off x="3267429" y="2473505"/>
              <a:ext cx="5657143" cy="580952"/>
            </a:xfrm>
            <a:prstGeom prst="rect">
              <a:avLst/>
            </a:prstGeom>
          </p:spPr>
        </p:pic>
        <p:pic>
          <p:nvPicPr>
            <p:cNvPr id="7" name="Picture 6">
              <a:extLst>
                <a:ext uri="{FF2B5EF4-FFF2-40B4-BE49-F238E27FC236}">
                  <a16:creationId xmlns:a16="http://schemas.microsoft.com/office/drawing/2014/main" id="{93A277D2-1CB4-296F-835E-3A5B638D3FAD}"/>
                </a:ext>
              </a:extLst>
            </p:cNvPr>
            <p:cNvPicPr>
              <a:picLocks noChangeAspect="1"/>
            </p:cNvPicPr>
            <p:nvPr/>
          </p:nvPicPr>
          <p:blipFill>
            <a:blip r:embed="rId4"/>
            <a:stretch>
              <a:fillRect/>
            </a:stretch>
          </p:blipFill>
          <p:spPr>
            <a:xfrm>
              <a:off x="3881715" y="3494448"/>
              <a:ext cx="4428571" cy="1076190"/>
            </a:xfrm>
            <a:prstGeom prst="rect">
              <a:avLst/>
            </a:prstGeom>
          </p:spPr>
        </p:pic>
      </p:grpSp>
    </p:spTree>
    <p:extLst>
      <p:ext uri="{BB962C8B-B14F-4D97-AF65-F5344CB8AC3E}">
        <p14:creationId xmlns:p14="http://schemas.microsoft.com/office/powerpoint/2010/main" val="32886245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0A563-8AA5-10F1-1840-2944220D896C}"/>
              </a:ext>
            </a:extLst>
          </p:cNvPr>
          <p:cNvPicPr>
            <a:picLocks noChangeAspect="1"/>
          </p:cNvPicPr>
          <p:nvPr/>
        </p:nvPicPr>
        <p:blipFill>
          <a:blip r:embed="rId2"/>
          <a:stretch>
            <a:fillRect/>
          </a:stretch>
        </p:blipFill>
        <p:spPr>
          <a:xfrm>
            <a:off x="2729333" y="2309952"/>
            <a:ext cx="6733333" cy="2238095"/>
          </a:xfrm>
          <a:prstGeom prst="rect">
            <a:avLst/>
          </a:prstGeom>
        </p:spPr>
      </p:pic>
    </p:spTree>
    <p:extLst>
      <p:ext uri="{BB962C8B-B14F-4D97-AF65-F5344CB8AC3E}">
        <p14:creationId xmlns:p14="http://schemas.microsoft.com/office/powerpoint/2010/main" val="3142552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0E545-F56D-8A61-0735-D2C8A225362D}"/>
              </a:ext>
            </a:extLst>
          </p:cNvPr>
          <p:cNvPicPr>
            <a:picLocks noChangeAspect="1"/>
          </p:cNvPicPr>
          <p:nvPr/>
        </p:nvPicPr>
        <p:blipFill>
          <a:blip r:embed="rId2"/>
          <a:stretch>
            <a:fillRect/>
          </a:stretch>
        </p:blipFill>
        <p:spPr>
          <a:xfrm>
            <a:off x="3705524" y="2762333"/>
            <a:ext cx="4780952" cy="1333333"/>
          </a:xfrm>
          <a:prstGeom prst="rect">
            <a:avLst/>
          </a:prstGeom>
        </p:spPr>
      </p:pic>
    </p:spTree>
    <p:extLst>
      <p:ext uri="{BB962C8B-B14F-4D97-AF65-F5344CB8AC3E}">
        <p14:creationId xmlns:p14="http://schemas.microsoft.com/office/powerpoint/2010/main" val="1644078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CB4E9-8401-78EF-1473-6B5E60A9158B}"/>
              </a:ext>
            </a:extLst>
          </p:cNvPr>
          <p:cNvPicPr>
            <a:picLocks noChangeAspect="1"/>
          </p:cNvPicPr>
          <p:nvPr/>
        </p:nvPicPr>
        <p:blipFill>
          <a:blip r:embed="rId2"/>
          <a:stretch>
            <a:fillRect/>
          </a:stretch>
        </p:blipFill>
        <p:spPr>
          <a:xfrm>
            <a:off x="2243619" y="2290905"/>
            <a:ext cx="7704762" cy="2276190"/>
          </a:xfrm>
          <a:prstGeom prst="rect">
            <a:avLst/>
          </a:prstGeom>
        </p:spPr>
      </p:pic>
    </p:spTree>
    <p:extLst>
      <p:ext uri="{BB962C8B-B14F-4D97-AF65-F5344CB8AC3E}">
        <p14:creationId xmlns:p14="http://schemas.microsoft.com/office/powerpoint/2010/main" val="4290212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6C184-4F58-C07A-DA66-D874CF93B2AB}"/>
              </a:ext>
            </a:extLst>
          </p:cNvPr>
          <p:cNvPicPr>
            <a:picLocks noChangeAspect="1"/>
          </p:cNvPicPr>
          <p:nvPr/>
        </p:nvPicPr>
        <p:blipFill>
          <a:blip r:embed="rId2"/>
          <a:stretch>
            <a:fillRect/>
          </a:stretch>
        </p:blipFill>
        <p:spPr>
          <a:xfrm>
            <a:off x="2053143" y="1886143"/>
            <a:ext cx="8085714" cy="3085714"/>
          </a:xfrm>
          <a:prstGeom prst="rect">
            <a:avLst/>
          </a:prstGeom>
        </p:spPr>
      </p:pic>
    </p:spTree>
    <p:extLst>
      <p:ext uri="{BB962C8B-B14F-4D97-AF65-F5344CB8AC3E}">
        <p14:creationId xmlns:p14="http://schemas.microsoft.com/office/powerpoint/2010/main" val="10255684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0701CB0-7116-2EC6-4D70-D6328BF332E0}"/>
              </a:ext>
            </a:extLst>
          </p:cNvPr>
          <p:cNvGrpSpPr/>
          <p:nvPr/>
        </p:nvGrpSpPr>
        <p:grpSpPr>
          <a:xfrm>
            <a:off x="314918" y="1086233"/>
            <a:ext cx="11562164" cy="4685534"/>
            <a:chOff x="442026" y="161191"/>
            <a:chExt cx="11562164" cy="4685534"/>
          </a:xfrm>
        </p:grpSpPr>
        <p:pic>
          <p:nvPicPr>
            <p:cNvPr id="3" name="Picture 2">
              <a:extLst>
                <a:ext uri="{FF2B5EF4-FFF2-40B4-BE49-F238E27FC236}">
                  <a16:creationId xmlns:a16="http://schemas.microsoft.com/office/drawing/2014/main" id="{58FC0A7B-A188-B75F-06A3-EB33F8B9B262}"/>
                </a:ext>
              </a:extLst>
            </p:cNvPr>
            <p:cNvPicPr>
              <a:picLocks noChangeAspect="1"/>
            </p:cNvPicPr>
            <p:nvPr/>
          </p:nvPicPr>
          <p:blipFill>
            <a:blip r:embed="rId2"/>
            <a:stretch>
              <a:fillRect/>
            </a:stretch>
          </p:blipFill>
          <p:spPr>
            <a:xfrm>
              <a:off x="1384002" y="161192"/>
              <a:ext cx="2858347" cy="2188061"/>
            </a:xfrm>
            <a:prstGeom prst="rect">
              <a:avLst/>
            </a:prstGeom>
          </p:spPr>
        </p:pic>
        <p:pic>
          <p:nvPicPr>
            <p:cNvPr id="5" name="Picture 4">
              <a:extLst>
                <a:ext uri="{FF2B5EF4-FFF2-40B4-BE49-F238E27FC236}">
                  <a16:creationId xmlns:a16="http://schemas.microsoft.com/office/drawing/2014/main" id="{762CE820-1D0D-D56F-7E00-51708C638576}"/>
                </a:ext>
              </a:extLst>
            </p:cNvPr>
            <p:cNvPicPr>
              <a:picLocks noChangeAspect="1"/>
            </p:cNvPicPr>
            <p:nvPr/>
          </p:nvPicPr>
          <p:blipFill>
            <a:blip r:embed="rId3"/>
            <a:stretch>
              <a:fillRect/>
            </a:stretch>
          </p:blipFill>
          <p:spPr>
            <a:xfrm>
              <a:off x="4510616" y="161191"/>
              <a:ext cx="3170768" cy="2188061"/>
            </a:xfrm>
            <a:prstGeom prst="rect">
              <a:avLst/>
            </a:prstGeom>
          </p:spPr>
        </p:pic>
        <p:pic>
          <p:nvPicPr>
            <p:cNvPr id="7" name="Picture 6">
              <a:extLst>
                <a:ext uri="{FF2B5EF4-FFF2-40B4-BE49-F238E27FC236}">
                  <a16:creationId xmlns:a16="http://schemas.microsoft.com/office/drawing/2014/main" id="{E3E98B83-9D32-B79B-F1AC-16A7FC771265}"/>
                </a:ext>
              </a:extLst>
            </p:cNvPr>
            <p:cNvPicPr>
              <a:picLocks noChangeAspect="1"/>
            </p:cNvPicPr>
            <p:nvPr/>
          </p:nvPicPr>
          <p:blipFill>
            <a:blip r:embed="rId4"/>
            <a:stretch>
              <a:fillRect/>
            </a:stretch>
          </p:blipFill>
          <p:spPr>
            <a:xfrm>
              <a:off x="7949651" y="161191"/>
              <a:ext cx="3095741" cy="2252922"/>
            </a:xfrm>
            <a:prstGeom prst="rect">
              <a:avLst/>
            </a:prstGeom>
          </p:spPr>
        </p:pic>
        <p:pic>
          <p:nvPicPr>
            <p:cNvPr id="9" name="Picture 8">
              <a:extLst>
                <a:ext uri="{FF2B5EF4-FFF2-40B4-BE49-F238E27FC236}">
                  <a16:creationId xmlns:a16="http://schemas.microsoft.com/office/drawing/2014/main" id="{43FF4100-19E5-5DF7-6EAC-61D2936DC2A6}"/>
                </a:ext>
              </a:extLst>
            </p:cNvPr>
            <p:cNvPicPr>
              <a:picLocks noChangeAspect="1"/>
            </p:cNvPicPr>
            <p:nvPr/>
          </p:nvPicPr>
          <p:blipFill>
            <a:blip r:embed="rId5"/>
            <a:stretch>
              <a:fillRect/>
            </a:stretch>
          </p:blipFill>
          <p:spPr>
            <a:xfrm>
              <a:off x="442026" y="2632135"/>
              <a:ext cx="3042128" cy="1995933"/>
            </a:xfrm>
            <a:prstGeom prst="rect">
              <a:avLst/>
            </a:prstGeom>
          </p:spPr>
        </p:pic>
        <p:pic>
          <p:nvPicPr>
            <p:cNvPr id="11" name="Picture 10">
              <a:extLst>
                <a:ext uri="{FF2B5EF4-FFF2-40B4-BE49-F238E27FC236}">
                  <a16:creationId xmlns:a16="http://schemas.microsoft.com/office/drawing/2014/main" id="{9C0C4F93-9235-398E-2816-0EF190C7CB66}"/>
                </a:ext>
              </a:extLst>
            </p:cNvPr>
            <p:cNvPicPr>
              <a:picLocks noChangeAspect="1"/>
            </p:cNvPicPr>
            <p:nvPr/>
          </p:nvPicPr>
          <p:blipFill>
            <a:blip r:embed="rId6"/>
            <a:stretch>
              <a:fillRect/>
            </a:stretch>
          </p:blipFill>
          <p:spPr>
            <a:xfrm>
              <a:off x="3824387" y="2632135"/>
              <a:ext cx="2682291" cy="2008314"/>
            </a:xfrm>
            <a:prstGeom prst="rect">
              <a:avLst/>
            </a:prstGeom>
          </p:spPr>
        </p:pic>
        <p:pic>
          <p:nvPicPr>
            <p:cNvPr id="13" name="Picture 12">
              <a:extLst>
                <a:ext uri="{FF2B5EF4-FFF2-40B4-BE49-F238E27FC236}">
                  <a16:creationId xmlns:a16="http://schemas.microsoft.com/office/drawing/2014/main" id="{86F55E53-9110-535E-9A9A-F2B6712F0ACB}"/>
                </a:ext>
              </a:extLst>
            </p:cNvPr>
            <p:cNvPicPr>
              <a:picLocks noChangeAspect="1"/>
            </p:cNvPicPr>
            <p:nvPr/>
          </p:nvPicPr>
          <p:blipFill>
            <a:blip r:embed="rId7"/>
            <a:stretch>
              <a:fillRect/>
            </a:stretch>
          </p:blipFill>
          <p:spPr>
            <a:xfrm>
              <a:off x="6693146" y="2632135"/>
              <a:ext cx="2513010" cy="2214590"/>
            </a:xfrm>
            <a:prstGeom prst="rect">
              <a:avLst/>
            </a:prstGeom>
          </p:spPr>
        </p:pic>
        <p:pic>
          <p:nvPicPr>
            <p:cNvPr id="15" name="Picture 14">
              <a:extLst>
                <a:ext uri="{FF2B5EF4-FFF2-40B4-BE49-F238E27FC236}">
                  <a16:creationId xmlns:a16="http://schemas.microsoft.com/office/drawing/2014/main" id="{F7C8143B-3056-6433-9F93-428C35B58D40}"/>
                </a:ext>
              </a:extLst>
            </p:cNvPr>
            <p:cNvPicPr>
              <a:picLocks noChangeAspect="1"/>
            </p:cNvPicPr>
            <p:nvPr/>
          </p:nvPicPr>
          <p:blipFill>
            <a:blip r:embed="rId8"/>
            <a:stretch>
              <a:fillRect/>
            </a:stretch>
          </p:blipFill>
          <p:spPr>
            <a:xfrm>
              <a:off x="9321900" y="2632135"/>
              <a:ext cx="2682290" cy="2195940"/>
            </a:xfrm>
            <a:prstGeom prst="rect">
              <a:avLst/>
            </a:prstGeom>
          </p:spPr>
        </p:pic>
      </p:grpSp>
    </p:spTree>
    <p:extLst>
      <p:ext uri="{BB962C8B-B14F-4D97-AF65-F5344CB8AC3E}">
        <p14:creationId xmlns:p14="http://schemas.microsoft.com/office/powerpoint/2010/main" val="2546848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8C11BFD-8BD2-3EC2-38DF-16C368F856DD}"/>
              </a:ext>
            </a:extLst>
          </p:cNvPr>
          <p:cNvGrpSpPr/>
          <p:nvPr/>
        </p:nvGrpSpPr>
        <p:grpSpPr>
          <a:xfrm>
            <a:off x="2994628" y="399355"/>
            <a:ext cx="6202745" cy="6059290"/>
            <a:chOff x="770974" y="179738"/>
            <a:chExt cx="6202745" cy="6059290"/>
          </a:xfrm>
        </p:grpSpPr>
        <p:pic>
          <p:nvPicPr>
            <p:cNvPr id="3" name="Picture 2">
              <a:extLst>
                <a:ext uri="{FF2B5EF4-FFF2-40B4-BE49-F238E27FC236}">
                  <a16:creationId xmlns:a16="http://schemas.microsoft.com/office/drawing/2014/main" id="{B22D663E-78ED-C596-2CD3-F8E5E6D902B9}"/>
                </a:ext>
              </a:extLst>
            </p:cNvPr>
            <p:cNvPicPr>
              <a:picLocks noChangeAspect="1"/>
            </p:cNvPicPr>
            <p:nvPr/>
          </p:nvPicPr>
          <p:blipFill>
            <a:blip r:embed="rId2"/>
            <a:stretch>
              <a:fillRect/>
            </a:stretch>
          </p:blipFill>
          <p:spPr>
            <a:xfrm>
              <a:off x="770974" y="179738"/>
              <a:ext cx="2975590" cy="2919597"/>
            </a:xfrm>
            <a:prstGeom prst="rect">
              <a:avLst/>
            </a:prstGeom>
          </p:spPr>
        </p:pic>
        <p:pic>
          <p:nvPicPr>
            <p:cNvPr id="5" name="Picture 4">
              <a:extLst>
                <a:ext uri="{FF2B5EF4-FFF2-40B4-BE49-F238E27FC236}">
                  <a16:creationId xmlns:a16="http://schemas.microsoft.com/office/drawing/2014/main" id="{3997E71D-E41A-95E5-F258-7E2591CD02B6}"/>
                </a:ext>
              </a:extLst>
            </p:cNvPr>
            <p:cNvPicPr>
              <a:picLocks noChangeAspect="1"/>
            </p:cNvPicPr>
            <p:nvPr/>
          </p:nvPicPr>
          <p:blipFill>
            <a:blip r:embed="rId3"/>
            <a:stretch>
              <a:fillRect/>
            </a:stretch>
          </p:blipFill>
          <p:spPr>
            <a:xfrm>
              <a:off x="4018593" y="179738"/>
              <a:ext cx="2747968" cy="2959954"/>
            </a:xfrm>
            <a:prstGeom prst="rect">
              <a:avLst/>
            </a:prstGeom>
          </p:spPr>
        </p:pic>
        <p:pic>
          <p:nvPicPr>
            <p:cNvPr id="7" name="Picture 6">
              <a:extLst>
                <a:ext uri="{FF2B5EF4-FFF2-40B4-BE49-F238E27FC236}">
                  <a16:creationId xmlns:a16="http://schemas.microsoft.com/office/drawing/2014/main" id="{C84B8C17-DA3B-84F5-8BC8-710BCDDEA2A2}"/>
                </a:ext>
              </a:extLst>
            </p:cNvPr>
            <p:cNvPicPr>
              <a:picLocks noChangeAspect="1"/>
            </p:cNvPicPr>
            <p:nvPr/>
          </p:nvPicPr>
          <p:blipFill>
            <a:blip r:embed="rId4"/>
            <a:stretch>
              <a:fillRect/>
            </a:stretch>
          </p:blipFill>
          <p:spPr>
            <a:xfrm>
              <a:off x="770974" y="3279074"/>
              <a:ext cx="3007313" cy="2959954"/>
            </a:xfrm>
            <a:prstGeom prst="rect">
              <a:avLst/>
            </a:prstGeom>
          </p:spPr>
        </p:pic>
        <p:pic>
          <p:nvPicPr>
            <p:cNvPr id="9" name="Picture 8">
              <a:extLst>
                <a:ext uri="{FF2B5EF4-FFF2-40B4-BE49-F238E27FC236}">
                  <a16:creationId xmlns:a16="http://schemas.microsoft.com/office/drawing/2014/main" id="{45FDA9BF-D7A8-3D41-983E-34F1B569E9FF}"/>
                </a:ext>
              </a:extLst>
            </p:cNvPr>
            <p:cNvPicPr>
              <a:picLocks noChangeAspect="1"/>
            </p:cNvPicPr>
            <p:nvPr/>
          </p:nvPicPr>
          <p:blipFill>
            <a:blip r:embed="rId5"/>
            <a:stretch>
              <a:fillRect/>
            </a:stretch>
          </p:blipFill>
          <p:spPr>
            <a:xfrm>
              <a:off x="4018593" y="3291825"/>
              <a:ext cx="2955126" cy="2947203"/>
            </a:xfrm>
            <a:prstGeom prst="rect">
              <a:avLst/>
            </a:prstGeom>
          </p:spPr>
        </p:pic>
      </p:grpSp>
    </p:spTree>
    <p:extLst>
      <p:ext uri="{BB962C8B-B14F-4D97-AF65-F5344CB8AC3E}">
        <p14:creationId xmlns:p14="http://schemas.microsoft.com/office/powerpoint/2010/main" val="403395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9A9F0-0D4E-9D3A-B7B4-F02DA2578B0B}"/>
              </a:ext>
            </a:extLst>
          </p:cNvPr>
          <p:cNvPicPr>
            <a:picLocks noChangeAspect="1"/>
          </p:cNvPicPr>
          <p:nvPr/>
        </p:nvPicPr>
        <p:blipFill>
          <a:blip r:embed="rId2"/>
          <a:stretch>
            <a:fillRect/>
          </a:stretch>
        </p:blipFill>
        <p:spPr>
          <a:xfrm>
            <a:off x="2319809" y="2014714"/>
            <a:ext cx="7552381" cy="2828571"/>
          </a:xfrm>
          <a:prstGeom prst="rect">
            <a:avLst/>
          </a:prstGeom>
        </p:spPr>
      </p:pic>
    </p:spTree>
    <p:extLst>
      <p:ext uri="{BB962C8B-B14F-4D97-AF65-F5344CB8AC3E}">
        <p14:creationId xmlns:p14="http://schemas.microsoft.com/office/powerpoint/2010/main" val="28866366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91C75-B04B-00BC-1676-7B6034F34848}"/>
              </a:ext>
            </a:extLst>
          </p:cNvPr>
          <p:cNvPicPr>
            <a:picLocks noChangeAspect="1"/>
          </p:cNvPicPr>
          <p:nvPr/>
        </p:nvPicPr>
        <p:blipFill>
          <a:blip r:embed="rId2"/>
          <a:stretch>
            <a:fillRect/>
          </a:stretch>
        </p:blipFill>
        <p:spPr>
          <a:xfrm>
            <a:off x="1927834" y="1973041"/>
            <a:ext cx="8336332" cy="2911918"/>
          </a:xfrm>
          <a:prstGeom prst="rect">
            <a:avLst/>
          </a:prstGeom>
        </p:spPr>
      </p:pic>
    </p:spTree>
    <p:extLst>
      <p:ext uri="{BB962C8B-B14F-4D97-AF65-F5344CB8AC3E}">
        <p14:creationId xmlns:p14="http://schemas.microsoft.com/office/powerpoint/2010/main" val="4075701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9727-2CD7-6119-8E56-0B472488501D}"/>
              </a:ext>
            </a:extLst>
          </p:cNvPr>
          <p:cNvSpPr>
            <a:spLocks noGrp="1"/>
          </p:cNvSpPr>
          <p:nvPr>
            <p:ph type="title"/>
          </p:nvPr>
        </p:nvSpPr>
        <p:spPr/>
        <p:txBody>
          <a:bodyPr/>
          <a:lstStyle/>
          <a:p>
            <a:r>
              <a:rPr lang="en-US" dirty="0"/>
              <a:t>Setting up and Running Reviews</a:t>
            </a:r>
          </a:p>
        </p:txBody>
      </p:sp>
    </p:spTree>
    <p:extLst>
      <p:ext uri="{BB962C8B-B14F-4D97-AF65-F5344CB8AC3E}">
        <p14:creationId xmlns:p14="http://schemas.microsoft.com/office/powerpoint/2010/main" val="3855282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D77E4-8EDD-FBA5-0C1A-04A2159043B3}"/>
              </a:ext>
            </a:extLst>
          </p:cNvPr>
          <p:cNvPicPr>
            <a:picLocks noChangeAspect="1"/>
          </p:cNvPicPr>
          <p:nvPr/>
        </p:nvPicPr>
        <p:blipFill>
          <a:blip r:embed="rId2"/>
          <a:stretch>
            <a:fillRect/>
          </a:stretch>
        </p:blipFill>
        <p:spPr>
          <a:xfrm>
            <a:off x="3100762" y="2848047"/>
            <a:ext cx="5990476" cy="1161905"/>
          </a:xfrm>
          <a:prstGeom prst="rect">
            <a:avLst/>
          </a:prstGeom>
        </p:spPr>
      </p:pic>
    </p:spTree>
    <p:extLst>
      <p:ext uri="{BB962C8B-B14F-4D97-AF65-F5344CB8AC3E}">
        <p14:creationId xmlns:p14="http://schemas.microsoft.com/office/powerpoint/2010/main" val="1274825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4DED38C-D860-8B29-F9CD-C725161C37B7}"/>
              </a:ext>
            </a:extLst>
          </p:cNvPr>
          <p:cNvGrpSpPr/>
          <p:nvPr/>
        </p:nvGrpSpPr>
        <p:grpSpPr>
          <a:xfrm>
            <a:off x="3476953" y="1671745"/>
            <a:ext cx="5238095" cy="3514511"/>
            <a:chOff x="3476952" y="207918"/>
            <a:chExt cx="5238095" cy="3514511"/>
          </a:xfrm>
        </p:grpSpPr>
        <p:pic>
          <p:nvPicPr>
            <p:cNvPr id="3" name="Picture 2">
              <a:extLst>
                <a:ext uri="{FF2B5EF4-FFF2-40B4-BE49-F238E27FC236}">
                  <a16:creationId xmlns:a16="http://schemas.microsoft.com/office/drawing/2014/main" id="{18B76CDE-0815-1715-3141-B66DB494FE37}"/>
                </a:ext>
              </a:extLst>
            </p:cNvPr>
            <p:cNvPicPr>
              <a:picLocks noChangeAspect="1"/>
            </p:cNvPicPr>
            <p:nvPr/>
          </p:nvPicPr>
          <p:blipFill>
            <a:blip r:embed="rId2"/>
            <a:stretch>
              <a:fillRect/>
            </a:stretch>
          </p:blipFill>
          <p:spPr>
            <a:xfrm>
              <a:off x="3476952" y="207918"/>
              <a:ext cx="5238095" cy="1676190"/>
            </a:xfrm>
            <a:prstGeom prst="rect">
              <a:avLst/>
            </a:prstGeom>
          </p:spPr>
        </p:pic>
        <p:pic>
          <p:nvPicPr>
            <p:cNvPr id="5" name="Picture 4">
              <a:extLst>
                <a:ext uri="{FF2B5EF4-FFF2-40B4-BE49-F238E27FC236}">
                  <a16:creationId xmlns:a16="http://schemas.microsoft.com/office/drawing/2014/main" id="{7246A37A-7CAC-3AC5-0ECC-1C0F16AEE504}"/>
                </a:ext>
              </a:extLst>
            </p:cNvPr>
            <p:cNvPicPr>
              <a:picLocks noChangeAspect="1"/>
            </p:cNvPicPr>
            <p:nvPr/>
          </p:nvPicPr>
          <p:blipFill>
            <a:blip r:embed="rId3"/>
            <a:stretch>
              <a:fillRect/>
            </a:stretch>
          </p:blipFill>
          <p:spPr>
            <a:xfrm>
              <a:off x="3491238" y="2027191"/>
              <a:ext cx="5209524" cy="1695238"/>
            </a:xfrm>
            <a:prstGeom prst="rect">
              <a:avLst/>
            </a:prstGeom>
          </p:spPr>
        </p:pic>
      </p:grpSp>
    </p:spTree>
    <p:extLst>
      <p:ext uri="{BB962C8B-B14F-4D97-AF65-F5344CB8AC3E}">
        <p14:creationId xmlns:p14="http://schemas.microsoft.com/office/powerpoint/2010/main" val="24818914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230BC-BDA3-C005-9F6E-5B40B3A398DD}"/>
              </a:ext>
            </a:extLst>
          </p:cNvPr>
          <p:cNvPicPr>
            <a:picLocks noChangeAspect="1"/>
          </p:cNvPicPr>
          <p:nvPr/>
        </p:nvPicPr>
        <p:blipFill>
          <a:blip r:embed="rId2"/>
          <a:stretch>
            <a:fillRect/>
          </a:stretch>
        </p:blipFill>
        <p:spPr>
          <a:xfrm>
            <a:off x="2453143" y="1433762"/>
            <a:ext cx="7285714" cy="3990476"/>
          </a:xfrm>
          <a:prstGeom prst="rect">
            <a:avLst/>
          </a:prstGeom>
        </p:spPr>
      </p:pic>
    </p:spTree>
    <p:extLst>
      <p:ext uri="{BB962C8B-B14F-4D97-AF65-F5344CB8AC3E}">
        <p14:creationId xmlns:p14="http://schemas.microsoft.com/office/powerpoint/2010/main" val="1519816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6D0BE-9A25-A5AA-F98C-A7EF2AD418DC}"/>
              </a:ext>
            </a:extLst>
          </p:cNvPr>
          <p:cNvPicPr>
            <a:picLocks noChangeAspect="1"/>
          </p:cNvPicPr>
          <p:nvPr/>
        </p:nvPicPr>
        <p:blipFill>
          <a:blip r:embed="rId2"/>
          <a:stretch>
            <a:fillRect/>
          </a:stretch>
        </p:blipFill>
        <p:spPr>
          <a:xfrm>
            <a:off x="1972190" y="1414714"/>
            <a:ext cx="8247619" cy="4028571"/>
          </a:xfrm>
          <a:prstGeom prst="rect">
            <a:avLst/>
          </a:prstGeom>
        </p:spPr>
      </p:pic>
    </p:spTree>
    <p:extLst>
      <p:ext uri="{BB962C8B-B14F-4D97-AF65-F5344CB8AC3E}">
        <p14:creationId xmlns:p14="http://schemas.microsoft.com/office/powerpoint/2010/main" val="1809841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DD47F-C4AF-97FD-5EE1-EA8F3D650ACF}"/>
              </a:ext>
            </a:extLst>
          </p:cNvPr>
          <p:cNvPicPr>
            <a:picLocks noChangeAspect="1"/>
          </p:cNvPicPr>
          <p:nvPr/>
        </p:nvPicPr>
        <p:blipFill>
          <a:blip r:embed="rId2"/>
          <a:stretch>
            <a:fillRect/>
          </a:stretch>
        </p:blipFill>
        <p:spPr>
          <a:xfrm>
            <a:off x="3100762" y="2138524"/>
            <a:ext cx="5990476" cy="2580952"/>
          </a:xfrm>
          <a:prstGeom prst="rect">
            <a:avLst/>
          </a:prstGeom>
        </p:spPr>
      </p:pic>
    </p:spTree>
    <p:extLst>
      <p:ext uri="{BB962C8B-B14F-4D97-AF65-F5344CB8AC3E}">
        <p14:creationId xmlns:p14="http://schemas.microsoft.com/office/powerpoint/2010/main" val="2579772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79856-1B52-D575-E31F-93AC064D4749}"/>
              </a:ext>
            </a:extLst>
          </p:cNvPr>
          <p:cNvPicPr>
            <a:picLocks noChangeAspect="1"/>
          </p:cNvPicPr>
          <p:nvPr/>
        </p:nvPicPr>
        <p:blipFill>
          <a:blip r:embed="rId2"/>
          <a:stretch>
            <a:fillRect/>
          </a:stretch>
        </p:blipFill>
        <p:spPr>
          <a:xfrm>
            <a:off x="2091238" y="1952809"/>
            <a:ext cx="8009524" cy="2952381"/>
          </a:xfrm>
          <a:prstGeom prst="rect">
            <a:avLst/>
          </a:prstGeom>
        </p:spPr>
      </p:pic>
    </p:spTree>
    <p:extLst>
      <p:ext uri="{BB962C8B-B14F-4D97-AF65-F5344CB8AC3E}">
        <p14:creationId xmlns:p14="http://schemas.microsoft.com/office/powerpoint/2010/main" val="16189326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85DDB-7B2E-55BD-E5A1-8ACA4DA8660C}"/>
              </a:ext>
            </a:extLst>
          </p:cNvPr>
          <p:cNvPicPr>
            <a:picLocks noChangeAspect="1"/>
          </p:cNvPicPr>
          <p:nvPr/>
        </p:nvPicPr>
        <p:blipFill>
          <a:blip r:embed="rId2"/>
          <a:stretch>
            <a:fillRect/>
          </a:stretch>
        </p:blipFill>
        <p:spPr>
          <a:xfrm>
            <a:off x="1981714" y="1424238"/>
            <a:ext cx="8228571" cy="4009524"/>
          </a:xfrm>
          <a:prstGeom prst="rect">
            <a:avLst/>
          </a:prstGeom>
        </p:spPr>
      </p:pic>
    </p:spTree>
    <p:extLst>
      <p:ext uri="{BB962C8B-B14F-4D97-AF65-F5344CB8AC3E}">
        <p14:creationId xmlns:p14="http://schemas.microsoft.com/office/powerpoint/2010/main" val="7178430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46B48-44B4-2906-4716-A90A1724666C}"/>
              </a:ext>
            </a:extLst>
          </p:cNvPr>
          <p:cNvPicPr>
            <a:picLocks noChangeAspect="1"/>
          </p:cNvPicPr>
          <p:nvPr/>
        </p:nvPicPr>
        <p:blipFill>
          <a:blip r:embed="rId2"/>
          <a:stretch>
            <a:fillRect/>
          </a:stretch>
        </p:blipFill>
        <p:spPr>
          <a:xfrm>
            <a:off x="2748381" y="2376619"/>
            <a:ext cx="6695238" cy="2104762"/>
          </a:xfrm>
          <a:prstGeom prst="rect">
            <a:avLst/>
          </a:prstGeom>
        </p:spPr>
      </p:pic>
    </p:spTree>
    <p:extLst>
      <p:ext uri="{BB962C8B-B14F-4D97-AF65-F5344CB8AC3E}">
        <p14:creationId xmlns:p14="http://schemas.microsoft.com/office/powerpoint/2010/main" val="367214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8D8B7-25B8-E0F7-D9F8-4780F676FBE1}"/>
              </a:ext>
            </a:extLst>
          </p:cNvPr>
          <p:cNvPicPr>
            <a:picLocks noChangeAspect="1"/>
          </p:cNvPicPr>
          <p:nvPr/>
        </p:nvPicPr>
        <p:blipFill>
          <a:blip r:embed="rId2"/>
          <a:stretch>
            <a:fillRect/>
          </a:stretch>
        </p:blipFill>
        <p:spPr>
          <a:xfrm>
            <a:off x="1803195" y="672451"/>
            <a:ext cx="7271201" cy="1447293"/>
          </a:xfrm>
          <a:prstGeom prst="rect">
            <a:avLst/>
          </a:prstGeom>
        </p:spPr>
      </p:pic>
      <p:pic>
        <p:nvPicPr>
          <p:cNvPr id="5" name="Picture 4">
            <a:extLst>
              <a:ext uri="{FF2B5EF4-FFF2-40B4-BE49-F238E27FC236}">
                <a16:creationId xmlns:a16="http://schemas.microsoft.com/office/drawing/2014/main" id="{1C38836E-41B2-C066-EBE0-1BEC71DD05FC}"/>
              </a:ext>
            </a:extLst>
          </p:cNvPr>
          <p:cNvPicPr>
            <a:picLocks noChangeAspect="1"/>
          </p:cNvPicPr>
          <p:nvPr/>
        </p:nvPicPr>
        <p:blipFill>
          <a:blip r:embed="rId3"/>
          <a:stretch>
            <a:fillRect/>
          </a:stretch>
        </p:blipFill>
        <p:spPr>
          <a:xfrm>
            <a:off x="2165101" y="2338657"/>
            <a:ext cx="6577808" cy="2180686"/>
          </a:xfrm>
          <a:prstGeom prst="rect">
            <a:avLst/>
          </a:prstGeom>
        </p:spPr>
      </p:pic>
    </p:spTree>
    <p:extLst>
      <p:ext uri="{BB962C8B-B14F-4D97-AF65-F5344CB8AC3E}">
        <p14:creationId xmlns:p14="http://schemas.microsoft.com/office/powerpoint/2010/main" val="2082913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7ED70-FA58-7BE8-3341-A563162A154F}"/>
              </a:ext>
            </a:extLst>
          </p:cNvPr>
          <p:cNvPicPr>
            <a:picLocks noChangeAspect="1"/>
          </p:cNvPicPr>
          <p:nvPr/>
        </p:nvPicPr>
        <p:blipFill>
          <a:blip r:embed="rId2"/>
          <a:stretch>
            <a:fillRect/>
          </a:stretch>
        </p:blipFill>
        <p:spPr>
          <a:xfrm>
            <a:off x="2872190" y="1390905"/>
            <a:ext cx="6447619" cy="4076190"/>
          </a:xfrm>
          <a:prstGeom prst="rect">
            <a:avLst/>
          </a:prstGeom>
        </p:spPr>
      </p:pic>
    </p:spTree>
    <p:extLst>
      <p:ext uri="{BB962C8B-B14F-4D97-AF65-F5344CB8AC3E}">
        <p14:creationId xmlns:p14="http://schemas.microsoft.com/office/powerpoint/2010/main" val="2669661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D43C-EB16-1F98-E5BE-CA6EC9F100DE}"/>
              </a:ext>
            </a:extLst>
          </p:cNvPr>
          <p:cNvSpPr>
            <a:spLocks noGrp="1"/>
          </p:cNvSpPr>
          <p:nvPr>
            <p:ph type="title"/>
          </p:nvPr>
        </p:nvSpPr>
        <p:spPr/>
        <p:txBody>
          <a:bodyPr/>
          <a:lstStyle/>
          <a:p>
            <a:r>
              <a:rPr lang="en-US" dirty="0"/>
              <a:t>Google Cloud’s Review Process</a:t>
            </a:r>
          </a:p>
        </p:txBody>
      </p:sp>
    </p:spTree>
    <p:extLst>
      <p:ext uri="{BB962C8B-B14F-4D97-AF65-F5344CB8AC3E}">
        <p14:creationId xmlns:p14="http://schemas.microsoft.com/office/powerpoint/2010/main" val="3567619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934E78-2C2C-BF86-C358-7FA85CA4F6E0}"/>
              </a:ext>
            </a:extLst>
          </p:cNvPr>
          <p:cNvPicPr>
            <a:picLocks noChangeAspect="1"/>
          </p:cNvPicPr>
          <p:nvPr/>
        </p:nvPicPr>
        <p:blipFill>
          <a:blip r:embed="rId2"/>
          <a:stretch>
            <a:fillRect/>
          </a:stretch>
        </p:blipFill>
        <p:spPr>
          <a:xfrm>
            <a:off x="2291238" y="1805190"/>
            <a:ext cx="7609524" cy="3247619"/>
          </a:xfrm>
          <a:prstGeom prst="rect">
            <a:avLst/>
          </a:prstGeom>
        </p:spPr>
      </p:pic>
    </p:spTree>
    <p:extLst>
      <p:ext uri="{BB962C8B-B14F-4D97-AF65-F5344CB8AC3E}">
        <p14:creationId xmlns:p14="http://schemas.microsoft.com/office/powerpoint/2010/main" val="41644394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F937B-FE81-EEF4-8126-7B2D45C892D3}"/>
              </a:ext>
            </a:extLst>
          </p:cNvPr>
          <p:cNvPicPr>
            <a:picLocks noChangeAspect="1"/>
          </p:cNvPicPr>
          <p:nvPr/>
        </p:nvPicPr>
        <p:blipFill>
          <a:blip r:embed="rId2"/>
          <a:stretch>
            <a:fillRect/>
          </a:stretch>
        </p:blipFill>
        <p:spPr>
          <a:xfrm>
            <a:off x="2210286" y="2109952"/>
            <a:ext cx="7771428" cy="2638095"/>
          </a:xfrm>
          <a:prstGeom prst="rect">
            <a:avLst/>
          </a:prstGeom>
        </p:spPr>
      </p:pic>
    </p:spTree>
    <p:extLst>
      <p:ext uri="{BB962C8B-B14F-4D97-AF65-F5344CB8AC3E}">
        <p14:creationId xmlns:p14="http://schemas.microsoft.com/office/powerpoint/2010/main" val="24014502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D83EC-60AE-E556-D069-607D72C11F8B}"/>
              </a:ext>
            </a:extLst>
          </p:cNvPr>
          <p:cNvPicPr>
            <a:picLocks noChangeAspect="1"/>
          </p:cNvPicPr>
          <p:nvPr/>
        </p:nvPicPr>
        <p:blipFill>
          <a:blip r:embed="rId2"/>
          <a:stretch>
            <a:fillRect/>
          </a:stretch>
        </p:blipFill>
        <p:spPr>
          <a:xfrm>
            <a:off x="3643619" y="1552809"/>
            <a:ext cx="4904762" cy="3752381"/>
          </a:xfrm>
          <a:prstGeom prst="rect">
            <a:avLst/>
          </a:prstGeom>
        </p:spPr>
      </p:pic>
    </p:spTree>
    <p:extLst>
      <p:ext uri="{BB962C8B-B14F-4D97-AF65-F5344CB8AC3E}">
        <p14:creationId xmlns:p14="http://schemas.microsoft.com/office/powerpoint/2010/main" val="1611624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18505-955E-BE34-2AA6-B011D0FA79D6}"/>
              </a:ext>
            </a:extLst>
          </p:cNvPr>
          <p:cNvPicPr>
            <a:picLocks noChangeAspect="1"/>
          </p:cNvPicPr>
          <p:nvPr/>
        </p:nvPicPr>
        <p:blipFill>
          <a:blip r:embed="rId2"/>
          <a:stretch>
            <a:fillRect/>
          </a:stretch>
        </p:blipFill>
        <p:spPr>
          <a:xfrm>
            <a:off x="2681714" y="2081381"/>
            <a:ext cx="6828571" cy="2695238"/>
          </a:xfrm>
          <a:prstGeom prst="rect">
            <a:avLst/>
          </a:prstGeom>
        </p:spPr>
      </p:pic>
    </p:spTree>
    <p:extLst>
      <p:ext uri="{BB962C8B-B14F-4D97-AF65-F5344CB8AC3E}">
        <p14:creationId xmlns:p14="http://schemas.microsoft.com/office/powerpoint/2010/main" val="11270925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2DA70-1219-769E-C0A6-7C105FA848A5}"/>
              </a:ext>
            </a:extLst>
          </p:cNvPr>
          <p:cNvPicPr>
            <a:picLocks noChangeAspect="1"/>
          </p:cNvPicPr>
          <p:nvPr/>
        </p:nvPicPr>
        <p:blipFill>
          <a:blip r:embed="rId2"/>
          <a:stretch>
            <a:fillRect/>
          </a:stretch>
        </p:blipFill>
        <p:spPr>
          <a:xfrm>
            <a:off x="2200762" y="1990905"/>
            <a:ext cx="7790476" cy="2876190"/>
          </a:xfrm>
          <a:prstGeom prst="rect">
            <a:avLst/>
          </a:prstGeom>
        </p:spPr>
      </p:pic>
    </p:spTree>
    <p:extLst>
      <p:ext uri="{BB962C8B-B14F-4D97-AF65-F5344CB8AC3E}">
        <p14:creationId xmlns:p14="http://schemas.microsoft.com/office/powerpoint/2010/main" val="1961652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0789B-0A39-8307-4F40-36D685FDCE9A}"/>
              </a:ext>
            </a:extLst>
          </p:cNvPr>
          <p:cNvPicPr>
            <a:picLocks noChangeAspect="1"/>
          </p:cNvPicPr>
          <p:nvPr/>
        </p:nvPicPr>
        <p:blipFill>
          <a:blip r:embed="rId2"/>
          <a:stretch>
            <a:fillRect/>
          </a:stretch>
        </p:blipFill>
        <p:spPr>
          <a:xfrm>
            <a:off x="2638857" y="2424238"/>
            <a:ext cx="6914286" cy="2009524"/>
          </a:xfrm>
          <a:prstGeom prst="rect">
            <a:avLst/>
          </a:prstGeom>
        </p:spPr>
      </p:pic>
    </p:spTree>
    <p:extLst>
      <p:ext uri="{BB962C8B-B14F-4D97-AF65-F5344CB8AC3E}">
        <p14:creationId xmlns:p14="http://schemas.microsoft.com/office/powerpoint/2010/main" val="692334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E1AE5-A6DD-8992-3537-E80CCD364325}"/>
              </a:ext>
            </a:extLst>
          </p:cNvPr>
          <p:cNvPicPr>
            <a:picLocks noChangeAspect="1"/>
          </p:cNvPicPr>
          <p:nvPr/>
        </p:nvPicPr>
        <p:blipFill>
          <a:blip r:embed="rId2"/>
          <a:stretch>
            <a:fillRect/>
          </a:stretch>
        </p:blipFill>
        <p:spPr>
          <a:xfrm>
            <a:off x="3324571" y="1467095"/>
            <a:ext cx="5542857" cy="3923809"/>
          </a:xfrm>
          <a:prstGeom prst="rect">
            <a:avLst/>
          </a:prstGeom>
        </p:spPr>
      </p:pic>
    </p:spTree>
    <p:extLst>
      <p:ext uri="{BB962C8B-B14F-4D97-AF65-F5344CB8AC3E}">
        <p14:creationId xmlns:p14="http://schemas.microsoft.com/office/powerpoint/2010/main" val="2440999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36448-62AC-3812-47F6-686EA6F6D358}"/>
              </a:ext>
            </a:extLst>
          </p:cNvPr>
          <p:cNvPicPr>
            <a:picLocks noChangeAspect="1"/>
          </p:cNvPicPr>
          <p:nvPr/>
        </p:nvPicPr>
        <p:blipFill>
          <a:blip r:embed="rId2"/>
          <a:stretch>
            <a:fillRect/>
          </a:stretch>
        </p:blipFill>
        <p:spPr>
          <a:xfrm>
            <a:off x="2424571" y="1852809"/>
            <a:ext cx="7342857" cy="3152381"/>
          </a:xfrm>
          <a:prstGeom prst="rect">
            <a:avLst/>
          </a:prstGeom>
        </p:spPr>
      </p:pic>
    </p:spTree>
    <p:extLst>
      <p:ext uri="{BB962C8B-B14F-4D97-AF65-F5344CB8AC3E}">
        <p14:creationId xmlns:p14="http://schemas.microsoft.com/office/powerpoint/2010/main" val="262037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E6BC4-BA3B-3824-D26D-8FFE47D5E8F4}"/>
              </a:ext>
            </a:extLst>
          </p:cNvPr>
          <p:cNvSpPr>
            <a:spLocks noGrp="1"/>
          </p:cNvSpPr>
          <p:nvPr>
            <p:ph type="title"/>
          </p:nvPr>
        </p:nvSpPr>
        <p:spPr/>
        <p:txBody>
          <a:bodyPr/>
          <a:lstStyle/>
          <a:p>
            <a:r>
              <a:rPr lang="en-US" dirty="0"/>
              <a:t>Introduction to Google's ai principals</a:t>
            </a:r>
          </a:p>
        </p:txBody>
      </p:sp>
    </p:spTree>
    <p:extLst>
      <p:ext uri="{BB962C8B-B14F-4D97-AF65-F5344CB8AC3E}">
        <p14:creationId xmlns:p14="http://schemas.microsoft.com/office/powerpoint/2010/main" val="25707207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E85D5-BB4A-8DDF-AA70-C4C6C290CA2F}"/>
              </a:ext>
            </a:extLst>
          </p:cNvPr>
          <p:cNvPicPr>
            <a:picLocks noChangeAspect="1"/>
          </p:cNvPicPr>
          <p:nvPr/>
        </p:nvPicPr>
        <p:blipFill>
          <a:blip r:embed="rId2"/>
          <a:stretch>
            <a:fillRect/>
          </a:stretch>
        </p:blipFill>
        <p:spPr>
          <a:xfrm>
            <a:off x="2210286" y="1838524"/>
            <a:ext cx="7771428" cy="3180952"/>
          </a:xfrm>
          <a:prstGeom prst="rect">
            <a:avLst/>
          </a:prstGeom>
        </p:spPr>
      </p:pic>
    </p:spTree>
    <p:extLst>
      <p:ext uri="{BB962C8B-B14F-4D97-AF65-F5344CB8AC3E}">
        <p14:creationId xmlns:p14="http://schemas.microsoft.com/office/powerpoint/2010/main" val="42154521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AAA8A-D5C0-4FA3-6660-A330DF4D44CC}"/>
              </a:ext>
            </a:extLst>
          </p:cNvPr>
          <p:cNvPicPr>
            <a:picLocks noChangeAspect="1"/>
          </p:cNvPicPr>
          <p:nvPr/>
        </p:nvPicPr>
        <p:blipFill>
          <a:blip r:embed="rId2"/>
          <a:stretch>
            <a:fillRect/>
          </a:stretch>
        </p:blipFill>
        <p:spPr>
          <a:xfrm>
            <a:off x="3367428" y="2148047"/>
            <a:ext cx="5457143" cy="2561905"/>
          </a:xfrm>
          <a:prstGeom prst="rect">
            <a:avLst/>
          </a:prstGeom>
        </p:spPr>
      </p:pic>
    </p:spTree>
    <p:extLst>
      <p:ext uri="{BB962C8B-B14F-4D97-AF65-F5344CB8AC3E}">
        <p14:creationId xmlns:p14="http://schemas.microsoft.com/office/powerpoint/2010/main" val="3245033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9EAA4-EE9E-B575-5564-96834884C7DF}"/>
              </a:ext>
            </a:extLst>
          </p:cNvPr>
          <p:cNvPicPr>
            <a:picLocks noChangeAspect="1"/>
          </p:cNvPicPr>
          <p:nvPr/>
        </p:nvPicPr>
        <p:blipFill>
          <a:blip r:embed="rId2"/>
          <a:stretch>
            <a:fillRect/>
          </a:stretch>
        </p:blipFill>
        <p:spPr>
          <a:xfrm>
            <a:off x="1872190" y="2133762"/>
            <a:ext cx="8447619" cy="2590476"/>
          </a:xfrm>
          <a:prstGeom prst="rect">
            <a:avLst/>
          </a:prstGeom>
        </p:spPr>
      </p:pic>
    </p:spTree>
    <p:extLst>
      <p:ext uri="{BB962C8B-B14F-4D97-AF65-F5344CB8AC3E}">
        <p14:creationId xmlns:p14="http://schemas.microsoft.com/office/powerpoint/2010/main" val="2928803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8AEB2-FC13-8204-6FA1-A146C4871457}"/>
              </a:ext>
            </a:extLst>
          </p:cNvPr>
          <p:cNvPicPr>
            <a:picLocks noChangeAspect="1"/>
          </p:cNvPicPr>
          <p:nvPr/>
        </p:nvPicPr>
        <p:blipFill>
          <a:blip r:embed="rId2"/>
          <a:stretch>
            <a:fillRect/>
          </a:stretch>
        </p:blipFill>
        <p:spPr>
          <a:xfrm>
            <a:off x="3134095" y="2843285"/>
            <a:ext cx="5923809" cy="1171429"/>
          </a:xfrm>
          <a:prstGeom prst="rect">
            <a:avLst/>
          </a:prstGeom>
        </p:spPr>
      </p:pic>
    </p:spTree>
    <p:extLst>
      <p:ext uri="{BB962C8B-B14F-4D97-AF65-F5344CB8AC3E}">
        <p14:creationId xmlns:p14="http://schemas.microsoft.com/office/powerpoint/2010/main" val="2098727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A07D0-E5B7-8ADD-6D55-3C162D4382CC}"/>
              </a:ext>
            </a:extLst>
          </p:cNvPr>
          <p:cNvPicPr>
            <a:picLocks noChangeAspect="1"/>
          </p:cNvPicPr>
          <p:nvPr/>
        </p:nvPicPr>
        <p:blipFill>
          <a:blip r:embed="rId2"/>
          <a:stretch>
            <a:fillRect/>
          </a:stretch>
        </p:blipFill>
        <p:spPr>
          <a:xfrm>
            <a:off x="2891238" y="1767095"/>
            <a:ext cx="6409524" cy="3323809"/>
          </a:xfrm>
          <a:prstGeom prst="rect">
            <a:avLst/>
          </a:prstGeom>
        </p:spPr>
      </p:pic>
    </p:spTree>
    <p:extLst>
      <p:ext uri="{BB962C8B-B14F-4D97-AF65-F5344CB8AC3E}">
        <p14:creationId xmlns:p14="http://schemas.microsoft.com/office/powerpoint/2010/main" val="3258828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E058-C20B-9A64-E9BB-1D92FBED5228}"/>
              </a:ext>
            </a:extLst>
          </p:cNvPr>
          <p:cNvSpPr>
            <a:spLocks noGrp="1"/>
          </p:cNvSpPr>
          <p:nvPr>
            <p:ph type="title"/>
          </p:nvPr>
        </p:nvSpPr>
        <p:spPr/>
        <p:txBody>
          <a:bodyPr/>
          <a:lstStyle/>
          <a:p>
            <a:r>
              <a:rPr lang="en-US" dirty="0"/>
              <a:t>Celebrity Recognition Case </a:t>
            </a:r>
            <a:r>
              <a:rPr lang="en-US" dirty="0" err="1"/>
              <a:t>STudy</a:t>
            </a:r>
            <a:endParaRPr lang="en-US" dirty="0"/>
          </a:p>
        </p:txBody>
      </p:sp>
    </p:spTree>
    <p:extLst>
      <p:ext uri="{BB962C8B-B14F-4D97-AF65-F5344CB8AC3E}">
        <p14:creationId xmlns:p14="http://schemas.microsoft.com/office/powerpoint/2010/main" val="2828581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F22B5-4D71-DF51-9D1B-948AC7F6AC22}"/>
              </a:ext>
            </a:extLst>
          </p:cNvPr>
          <p:cNvPicPr>
            <a:picLocks noChangeAspect="1"/>
          </p:cNvPicPr>
          <p:nvPr/>
        </p:nvPicPr>
        <p:blipFill>
          <a:blip r:embed="rId2"/>
          <a:stretch>
            <a:fillRect/>
          </a:stretch>
        </p:blipFill>
        <p:spPr>
          <a:xfrm>
            <a:off x="3453143" y="2152809"/>
            <a:ext cx="5285714" cy="2552381"/>
          </a:xfrm>
          <a:prstGeom prst="rect">
            <a:avLst/>
          </a:prstGeom>
        </p:spPr>
      </p:pic>
    </p:spTree>
    <p:extLst>
      <p:ext uri="{BB962C8B-B14F-4D97-AF65-F5344CB8AC3E}">
        <p14:creationId xmlns:p14="http://schemas.microsoft.com/office/powerpoint/2010/main" val="35634661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2C4971-1B99-02B5-B4CA-7E829B37846A}"/>
              </a:ext>
            </a:extLst>
          </p:cNvPr>
          <p:cNvSpPr txBox="1"/>
          <p:nvPr/>
        </p:nvSpPr>
        <p:spPr>
          <a:xfrm>
            <a:off x="1929245" y="1582111"/>
            <a:ext cx="8600209" cy="3108543"/>
          </a:xfrm>
          <a:prstGeom prst="rect">
            <a:avLst/>
          </a:prstGeom>
          <a:noFill/>
        </p:spPr>
        <p:txBody>
          <a:bodyPr wrap="square">
            <a:spAutoFit/>
          </a:bodyPr>
          <a:lstStyle/>
          <a:p>
            <a:r>
              <a:rPr lang="en-US" sz="2800" dirty="0"/>
              <a:t>The Celebrity Recognition API is a pre-trained AI model — meaning it’s not customizable— that’s able to recognize thousands of popular actors and athletes from around the world based on licensed images.</a:t>
            </a:r>
          </a:p>
          <a:p>
            <a:endParaRPr lang="en-US" sz="2800" dirty="0"/>
          </a:p>
          <a:p>
            <a:r>
              <a:rPr lang="en-US" sz="2800" dirty="0"/>
              <a:t>This is Google Cloud’s first enterprise product with facial recognition.</a:t>
            </a:r>
          </a:p>
        </p:txBody>
      </p:sp>
    </p:spTree>
    <p:extLst>
      <p:ext uri="{BB962C8B-B14F-4D97-AF65-F5344CB8AC3E}">
        <p14:creationId xmlns:p14="http://schemas.microsoft.com/office/powerpoint/2010/main" val="29856547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ED54E-B5A7-B04F-AB62-7D55D1BBC011}"/>
              </a:ext>
            </a:extLst>
          </p:cNvPr>
          <p:cNvSpPr txBox="1"/>
          <p:nvPr/>
        </p:nvSpPr>
        <p:spPr>
          <a:xfrm>
            <a:off x="1685059" y="1485037"/>
            <a:ext cx="8821882" cy="3539430"/>
          </a:xfrm>
          <a:prstGeom prst="rect">
            <a:avLst/>
          </a:prstGeom>
          <a:noFill/>
        </p:spPr>
        <p:txBody>
          <a:bodyPr wrap="square">
            <a:spAutoFit/>
          </a:bodyPr>
          <a:lstStyle/>
          <a:p>
            <a:r>
              <a:rPr lang="en-US" sz="3200" dirty="0"/>
              <a:t>Facial recognition was identified as a key concern for potential unfair bias.</a:t>
            </a:r>
          </a:p>
          <a:p>
            <a:endParaRPr lang="en-US" sz="3200" dirty="0"/>
          </a:p>
          <a:p>
            <a:r>
              <a:rPr lang="en-US" sz="3200" dirty="0"/>
              <a:t>In early 2016, Cloud leadership decided facial recognition would not be a part of the Cloud Vision API offering, despite it being a top request from our customers.</a:t>
            </a:r>
          </a:p>
        </p:txBody>
      </p:sp>
    </p:spTree>
    <p:extLst>
      <p:ext uri="{BB962C8B-B14F-4D97-AF65-F5344CB8AC3E}">
        <p14:creationId xmlns:p14="http://schemas.microsoft.com/office/powerpoint/2010/main" val="2711496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36302-54AD-A2E1-A86F-CDE6634FC918}"/>
              </a:ext>
            </a:extLst>
          </p:cNvPr>
          <p:cNvPicPr>
            <a:picLocks noChangeAspect="1"/>
          </p:cNvPicPr>
          <p:nvPr/>
        </p:nvPicPr>
        <p:blipFill>
          <a:blip r:embed="rId2"/>
          <a:stretch>
            <a:fillRect/>
          </a:stretch>
        </p:blipFill>
        <p:spPr>
          <a:xfrm>
            <a:off x="2629333" y="2395666"/>
            <a:ext cx="6933333" cy="2066667"/>
          </a:xfrm>
          <a:prstGeom prst="rect">
            <a:avLst/>
          </a:prstGeom>
        </p:spPr>
      </p:pic>
    </p:spTree>
    <p:extLst>
      <p:ext uri="{BB962C8B-B14F-4D97-AF65-F5344CB8AC3E}">
        <p14:creationId xmlns:p14="http://schemas.microsoft.com/office/powerpoint/2010/main" val="39804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0701CB0-7116-2EC6-4D70-D6328BF332E0}"/>
              </a:ext>
            </a:extLst>
          </p:cNvPr>
          <p:cNvGrpSpPr/>
          <p:nvPr/>
        </p:nvGrpSpPr>
        <p:grpSpPr>
          <a:xfrm>
            <a:off x="314918" y="1086233"/>
            <a:ext cx="11562164" cy="4685534"/>
            <a:chOff x="442026" y="161191"/>
            <a:chExt cx="11562164" cy="4685534"/>
          </a:xfrm>
        </p:grpSpPr>
        <p:pic>
          <p:nvPicPr>
            <p:cNvPr id="3" name="Picture 2">
              <a:extLst>
                <a:ext uri="{FF2B5EF4-FFF2-40B4-BE49-F238E27FC236}">
                  <a16:creationId xmlns:a16="http://schemas.microsoft.com/office/drawing/2014/main" id="{58FC0A7B-A188-B75F-06A3-EB33F8B9B262}"/>
                </a:ext>
              </a:extLst>
            </p:cNvPr>
            <p:cNvPicPr>
              <a:picLocks noChangeAspect="1"/>
            </p:cNvPicPr>
            <p:nvPr/>
          </p:nvPicPr>
          <p:blipFill>
            <a:blip r:embed="rId2"/>
            <a:stretch>
              <a:fillRect/>
            </a:stretch>
          </p:blipFill>
          <p:spPr>
            <a:xfrm>
              <a:off x="1384002" y="161192"/>
              <a:ext cx="2858347" cy="2188061"/>
            </a:xfrm>
            <a:prstGeom prst="rect">
              <a:avLst/>
            </a:prstGeom>
          </p:spPr>
        </p:pic>
        <p:pic>
          <p:nvPicPr>
            <p:cNvPr id="5" name="Picture 4">
              <a:extLst>
                <a:ext uri="{FF2B5EF4-FFF2-40B4-BE49-F238E27FC236}">
                  <a16:creationId xmlns:a16="http://schemas.microsoft.com/office/drawing/2014/main" id="{762CE820-1D0D-D56F-7E00-51708C638576}"/>
                </a:ext>
              </a:extLst>
            </p:cNvPr>
            <p:cNvPicPr>
              <a:picLocks noChangeAspect="1"/>
            </p:cNvPicPr>
            <p:nvPr/>
          </p:nvPicPr>
          <p:blipFill>
            <a:blip r:embed="rId3"/>
            <a:stretch>
              <a:fillRect/>
            </a:stretch>
          </p:blipFill>
          <p:spPr>
            <a:xfrm>
              <a:off x="4510616" y="161191"/>
              <a:ext cx="3170768" cy="2188061"/>
            </a:xfrm>
            <a:prstGeom prst="rect">
              <a:avLst/>
            </a:prstGeom>
          </p:spPr>
        </p:pic>
        <p:pic>
          <p:nvPicPr>
            <p:cNvPr id="7" name="Picture 6">
              <a:extLst>
                <a:ext uri="{FF2B5EF4-FFF2-40B4-BE49-F238E27FC236}">
                  <a16:creationId xmlns:a16="http://schemas.microsoft.com/office/drawing/2014/main" id="{E3E98B83-9D32-B79B-F1AC-16A7FC771265}"/>
                </a:ext>
              </a:extLst>
            </p:cNvPr>
            <p:cNvPicPr>
              <a:picLocks noChangeAspect="1"/>
            </p:cNvPicPr>
            <p:nvPr/>
          </p:nvPicPr>
          <p:blipFill>
            <a:blip r:embed="rId4"/>
            <a:stretch>
              <a:fillRect/>
            </a:stretch>
          </p:blipFill>
          <p:spPr>
            <a:xfrm>
              <a:off x="7949651" y="161191"/>
              <a:ext cx="3095741" cy="2252922"/>
            </a:xfrm>
            <a:prstGeom prst="rect">
              <a:avLst/>
            </a:prstGeom>
          </p:spPr>
        </p:pic>
        <p:pic>
          <p:nvPicPr>
            <p:cNvPr id="9" name="Picture 8">
              <a:extLst>
                <a:ext uri="{FF2B5EF4-FFF2-40B4-BE49-F238E27FC236}">
                  <a16:creationId xmlns:a16="http://schemas.microsoft.com/office/drawing/2014/main" id="{43FF4100-19E5-5DF7-6EAC-61D2936DC2A6}"/>
                </a:ext>
              </a:extLst>
            </p:cNvPr>
            <p:cNvPicPr>
              <a:picLocks noChangeAspect="1"/>
            </p:cNvPicPr>
            <p:nvPr/>
          </p:nvPicPr>
          <p:blipFill>
            <a:blip r:embed="rId5"/>
            <a:stretch>
              <a:fillRect/>
            </a:stretch>
          </p:blipFill>
          <p:spPr>
            <a:xfrm>
              <a:off x="442026" y="2632135"/>
              <a:ext cx="3042128" cy="1995933"/>
            </a:xfrm>
            <a:prstGeom prst="rect">
              <a:avLst/>
            </a:prstGeom>
          </p:spPr>
        </p:pic>
        <p:pic>
          <p:nvPicPr>
            <p:cNvPr id="11" name="Picture 10">
              <a:extLst>
                <a:ext uri="{FF2B5EF4-FFF2-40B4-BE49-F238E27FC236}">
                  <a16:creationId xmlns:a16="http://schemas.microsoft.com/office/drawing/2014/main" id="{9C0C4F93-9235-398E-2816-0EF190C7CB66}"/>
                </a:ext>
              </a:extLst>
            </p:cNvPr>
            <p:cNvPicPr>
              <a:picLocks noChangeAspect="1"/>
            </p:cNvPicPr>
            <p:nvPr/>
          </p:nvPicPr>
          <p:blipFill>
            <a:blip r:embed="rId6"/>
            <a:stretch>
              <a:fillRect/>
            </a:stretch>
          </p:blipFill>
          <p:spPr>
            <a:xfrm>
              <a:off x="3824387" y="2632135"/>
              <a:ext cx="2682291" cy="2008314"/>
            </a:xfrm>
            <a:prstGeom prst="rect">
              <a:avLst/>
            </a:prstGeom>
          </p:spPr>
        </p:pic>
        <p:pic>
          <p:nvPicPr>
            <p:cNvPr id="13" name="Picture 12">
              <a:extLst>
                <a:ext uri="{FF2B5EF4-FFF2-40B4-BE49-F238E27FC236}">
                  <a16:creationId xmlns:a16="http://schemas.microsoft.com/office/drawing/2014/main" id="{86F55E53-9110-535E-9A9A-F2B6712F0ACB}"/>
                </a:ext>
              </a:extLst>
            </p:cNvPr>
            <p:cNvPicPr>
              <a:picLocks noChangeAspect="1"/>
            </p:cNvPicPr>
            <p:nvPr/>
          </p:nvPicPr>
          <p:blipFill>
            <a:blip r:embed="rId7"/>
            <a:stretch>
              <a:fillRect/>
            </a:stretch>
          </p:blipFill>
          <p:spPr>
            <a:xfrm>
              <a:off x="6693146" y="2632135"/>
              <a:ext cx="2513010" cy="2214590"/>
            </a:xfrm>
            <a:prstGeom prst="rect">
              <a:avLst/>
            </a:prstGeom>
          </p:spPr>
        </p:pic>
        <p:pic>
          <p:nvPicPr>
            <p:cNvPr id="15" name="Picture 14">
              <a:extLst>
                <a:ext uri="{FF2B5EF4-FFF2-40B4-BE49-F238E27FC236}">
                  <a16:creationId xmlns:a16="http://schemas.microsoft.com/office/drawing/2014/main" id="{F7C8143B-3056-6433-9F93-428C35B58D40}"/>
                </a:ext>
              </a:extLst>
            </p:cNvPr>
            <p:cNvPicPr>
              <a:picLocks noChangeAspect="1"/>
            </p:cNvPicPr>
            <p:nvPr/>
          </p:nvPicPr>
          <p:blipFill>
            <a:blip r:embed="rId8"/>
            <a:stretch>
              <a:fillRect/>
            </a:stretch>
          </p:blipFill>
          <p:spPr>
            <a:xfrm>
              <a:off x="9321900" y="2632135"/>
              <a:ext cx="2682290" cy="2195940"/>
            </a:xfrm>
            <a:prstGeom prst="rect">
              <a:avLst/>
            </a:prstGeom>
          </p:spPr>
        </p:pic>
      </p:grpSp>
    </p:spTree>
    <p:extLst>
      <p:ext uri="{BB962C8B-B14F-4D97-AF65-F5344CB8AC3E}">
        <p14:creationId xmlns:p14="http://schemas.microsoft.com/office/powerpoint/2010/main" val="4341371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57451-18F1-D35C-5F80-F86175DEEAC4}"/>
              </a:ext>
            </a:extLst>
          </p:cNvPr>
          <p:cNvPicPr>
            <a:picLocks noChangeAspect="1"/>
          </p:cNvPicPr>
          <p:nvPr/>
        </p:nvPicPr>
        <p:blipFill>
          <a:blip r:embed="rId2"/>
          <a:stretch>
            <a:fillRect/>
          </a:stretch>
        </p:blipFill>
        <p:spPr>
          <a:xfrm>
            <a:off x="3096000" y="2562333"/>
            <a:ext cx="6000000" cy="1733333"/>
          </a:xfrm>
          <a:prstGeom prst="rect">
            <a:avLst/>
          </a:prstGeom>
        </p:spPr>
      </p:pic>
    </p:spTree>
    <p:extLst>
      <p:ext uri="{BB962C8B-B14F-4D97-AF65-F5344CB8AC3E}">
        <p14:creationId xmlns:p14="http://schemas.microsoft.com/office/powerpoint/2010/main" val="1730251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F1DAE-6161-3BB5-51A6-AAEDDBB007B4}"/>
              </a:ext>
            </a:extLst>
          </p:cNvPr>
          <p:cNvPicPr>
            <a:picLocks noChangeAspect="1"/>
          </p:cNvPicPr>
          <p:nvPr/>
        </p:nvPicPr>
        <p:blipFill>
          <a:blip r:embed="rId2"/>
          <a:stretch>
            <a:fillRect/>
          </a:stretch>
        </p:blipFill>
        <p:spPr>
          <a:xfrm>
            <a:off x="3091238" y="2648047"/>
            <a:ext cx="6009524" cy="1561905"/>
          </a:xfrm>
          <a:prstGeom prst="rect">
            <a:avLst/>
          </a:prstGeom>
        </p:spPr>
      </p:pic>
    </p:spTree>
    <p:extLst>
      <p:ext uri="{BB962C8B-B14F-4D97-AF65-F5344CB8AC3E}">
        <p14:creationId xmlns:p14="http://schemas.microsoft.com/office/powerpoint/2010/main" val="12568618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285FE3-B0D4-D9C3-571B-D606EA56FD45}"/>
              </a:ext>
            </a:extLst>
          </p:cNvPr>
          <p:cNvSpPr txBox="1"/>
          <p:nvPr/>
        </p:nvSpPr>
        <p:spPr>
          <a:xfrm>
            <a:off x="1388917" y="1512977"/>
            <a:ext cx="10054938" cy="3539430"/>
          </a:xfrm>
          <a:prstGeom prst="rect">
            <a:avLst/>
          </a:prstGeom>
          <a:noFill/>
        </p:spPr>
        <p:txBody>
          <a:bodyPr wrap="square">
            <a:spAutoFit/>
          </a:bodyPr>
          <a:lstStyle/>
          <a:p>
            <a:r>
              <a:rPr lang="en-US" sz="3200" dirty="0"/>
              <a:t>To reduce the potential for misuse and make the technology available for an enterprise use case aligned with our AI principles, Google decided to pursue a tightly scoped facial recognition application for celebrity recognition.</a:t>
            </a:r>
          </a:p>
          <a:p>
            <a:endParaRPr lang="en-US" sz="3200" dirty="0"/>
          </a:p>
          <a:p>
            <a:r>
              <a:rPr lang="en-US" sz="3200" dirty="0"/>
              <a:t>Google decided to pursue a tightly scoped facial recognition application for celebrity recognition.</a:t>
            </a:r>
          </a:p>
        </p:txBody>
      </p:sp>
    </p:spTree>
    <p:extLst>
      <p:ext uri="{BB962C8B-B14F-4D97-AF65-F5344CB8AC3E}">
        <p14:creationId xmlns:p14="http://schemas.microsoft.com/office/powerpoint/2010/main" val="17710406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EF8519-66EE-B258-2B70-8C5412CC30A7}"/>
              </a:ext>
            </a:extLst>
          </p:cNvPr>
          <p:cNvPicPr>
            <a:picLocks noChangeAspect="1"/>
          </p:cNvPicPr>
          <p:nvPr/>
        </p:nvPicPr>
        <p:blipFill>
          <a:blip r:embed="rId2"/>
          <a:stretch>
            <a:fillRect/>
          </a:stretch>
        </p:blipFill>
        <p:spPr>
          <a:xfrm>
            <a:off x="3267428" y="1914714"/>
            <a:ext cx="5657143" cy="3028571"/>
          </a:xfrm>
          <a:prstGeom prst="rect">
            <a:avLst/>
          </a:prstGeom>
        </p:spPr>
      </p:pic>
    </p:spTree>
    <p:extLst>
      <p:ext uri="{BB962C8B-B14F-4D97-AF65-F5344CB8AC3E}">
        <p14:creationId xmlns:p14="http://schemas.microsoft.com/office/powerpoint/2010/main" val="13732986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D46450-4E27-E241-5D7A-909607144C39}"/>
              </a:ext>
            </a:extLst>
          </p:cNvPr>
          <p:cNvSpPr txBox="1"/>
          <p:nvPr/>
        </p:nvSpPr>
        <p:spPr>
          <a:xfrm>
            <a:off x="1449532" y="1166474"/>
            <a:ext cx="9292936" cy="4031873"/>
          </a:xfrm>
          <a:prstGeom prst="rect">
            <a:avLst/>
          </a:prstGeom>
          <a:noFill/>
        </p:spPr>
        <p:txBody>
          <a:bodyPr wrap="square">
            <a:spAutoFit/>
          </a:bodyPr>
          <a:lstStyle/>
          <a:p>
            <a:r>
              <a:rPr lang="en-US" sz="3200" dirty="0"/>
              <a:t>Systemic underrepresentation of black and minoritized actors in society was a key factor in our evaluation given the product’s intended use.</a:t>
            </a:r>
          </a:p>
          <a:p>
            <a:endParaRPr lang="en-US" sz="3200" dirty="0"/>
          </a:p>
          <a:p>
            <a:r>
              <a:rPr lang="en-US" sz="3200" dirty="0"/>
              <a:t>To focus even further on potential impacts we engaged with an external human rights consultancy— called Business for Social Responsibility, or BSR— to conduct an in-depth Human Rights Impact Assessment.</a:t>
            </a:r>
          </a:p>
        </p:txBody>
      </p:sp>
      <p:sp>
        <p:nvSpPr>
          <p:cNvPr id="7" name="TextBox 6">
            <a:extLst>
              <a:ext uri="{FF2B5EF4-FFF2-40B4-BE49-F238E27FC236}">
                <a16:creationId xmlns:a16="http://schemas.microsoft.com/office/drawing/2014/main" id="{4108B7C3-151C-B85E-9A2F-3E7E883B45B6}"/>
              </a:ext>
            </a:extLst>
          </p:cNvPr>
          <p:cNvSpPr txBox="1"/>
          <p:nvPr/>
        </p:nvSpPr>
        <p:spPr>
          <a:xfrm>
            <a:off x="2760519" y="5558089"/>
            <a:ext cx="6102926" cy="646331"/>
          </a:xfrm>
          <a:prstGeom prst="rect">
            <a:avLst/>
          </a:prstGeom>
          <a:noFill/>
        </p:spPr>
        <p:txBody>
          <a:bodyPr wrap="square">
            <a:spAutoFit/>
          </a:bodyPr>
          <a:lstStyle/>
          <a:p>
            <a:r>
              <a:rPr lang="en-US" dirty="0"/>
              <a:t>https://www.bsr.org/en/blog/google-human-rights-impact-assessment-celebrity-recognition</a:t>
            </a:r>
          </a:p>
        </p:txBody>
      </p:sp>
    </p:spTree>
    <p:extLst>
      <p:ext uri="{BB962C8B-B14F-4D97-AF65-F5344CB8AC3E}">
        <p14:creationId xmlns:p14="http://schemas.microsoft.com/office/powerpoint/2010/main" val="23305088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E5B331-150F-0B1D-A0A6-8916DA989B7A}"/>
              </a:ext>
            </a:extLst>
          </p:cNvPr>
          <p:cNvSpPr txBox="1"/>
          <p:nvPr/>
        </p:nvSpPr>
        <p:spPr>
          <a:xfrm>
            <a:off x="1305789" y="181957"/>
            <a:ext cx="10373593" cy="6494085"/>
          </a:xfrm>
          <a:prstGeom prst="rect">
            <a:avLst/>
          </a:prstGeom>
          <a:noFill/>
        </p:spPr>
        <p:txBody>
          <a:bodyPr wrap="square">
            <a:spAutoFit/>
          </a:bodyPr>
          <a:lstStyle/>
          <a:p>
            <a:r>
              <a:rPr lang="en-US" sz="3200" dirty="0"/>
              <a:t>Based on BSR’s recommendations Google implemented a number of safeguards, including: </a:t>
            </a:r>
          </a:p>
          <a:p>
            <a:endParaRPr lang="en-US" sz="3200" dirty="0"/>
          </a:p>
          <a:p>
            <a:pPr marL="285750" indent="-285750">
              <a:buFont typeface="Arial" panose="020B0604020202020204" pitchFamily="34" charset="0"/>
              <a:buChar char="•"/>
            </a:pPr>
            <a:r>
              <a:rPr lang="en-US" sz="3200" dirty="0"/>
              <a:t>Making the Celebrity Recognition API available only to qualifying customers behind an allow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The database of “Celebrity” individuals is carefully defined and restricted to a predefined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An opt-out policy is implemented to enable celebrities to remove themselves from the list.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And an expanded terms of service apply to the API.</a:t>
            </a:r>
          </a:p>
        </p:txBody>
      </p:sp>
    </p:spTree>
    <p:extLst>
      <p:ext uri="{BB962C8B-B14F-4D97-AF65-F5344CB8AC3E}">
        <p14:creationId xmlns:p14="http://schemas.microsoft.com/office/powerpoint/2010/main" val="41073507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A07A7E-F396-9DE2-4300-AE898E754D29}"/>
              </a:ext>
            </a:extLst>
          </p:cNvPr>
          <p:cNvSpPr txBox="1"/>
          <p:nvPr/>
        </p:nvSpPr>
        <p:spPr>
          <a:xfrm>
            <a:off x="1690255" y="0"/>
            <a:ext cx="8811490" cy="6863417"/>
          </a:xfrm>
          <a:prstGeom prst="rect">
            <a:avLst/>
          </a:prstGeom>
          <a:noFill/>
        </p:spPr>
        <p:txBody>
          <a:bodyPr wrap="square">
            <a:spAutoFit/>
          </a:bodyPr>
          <a:lstStyle/>
          <a:p>
            <a:r>
              <a:rPr lang="en-US" sz="2000" dirty="0"/>
              <a:t>A small subset of actors represented a significant proportion of the total missed identifications in the evaluation datasets Especially for darker-skinned men Knowing the majority of error rates were affecting a select few actors we looked at the actors with the largest number of errors and found they had nearly a 100% false rejection rate.</a:t>
            </a:r>
          </a:p>
          <a:p>
            <a:endParaRPr lang="en-US" sz="2000" dirty="0"/>
          </a:p>
          <a:p>
            <a:r>
              <a:rPr lang="en-US" sz="2000" dirty="0"/>
              <a:t>Due to the reduced scope of the Celebrity Recognition API we were able to go one by one through the test set and gallery to determine what the problem was.</a:t>
            </a:r>
          </a:p>
          <a:p>
            <a:endParaRPr lang="en-US" sz="2000" dirty="0"/>
          </a:p>
          <a:p>
            <a:r>
              <a:rPr lang="en-US" sz="2000" dirty="0"/>
              <a:t>We found that for three black actors our celebrity gallery had images of them as adults while the training set had images of them as much younger actors.</a:t>
            </a:r>
          </a:p>
          <a:p>
            <a:endParaRPr lang="en-US" sz="2000" dirty="0"/>
          </a:p>
          <a:p>
            <a:r>
              <a:rPr lang="en-US" sz="2000" dirty="0"/>
              <a:t>Our model could not recognize the adult actors as the younger characters they had played years prior.</a:t>
            </a:r>
          </a:p>
          <a:p>
            <a:endParaRPr lang="en-US" sz="2000" dirty="0"/>
          </a:p>
          <a:p>
            <a:r>
              <a:rPr lang="en-US" sz="2000" dirty="0"/>
              <a:t>In this instance, we were able to correct that problem by expanding the training dataset to</a:t>
            </a:r>
          </a:p>
          <a:p>
            <a:endParaRPr lang="en-US" sz="2000" dirty="0"/>
          </a:p>
          <a:p>
            <a:r>
              <a:rPr lang="en-US" sz="2000" dirty="0"/>
              <a:t>include images of celebrities at many different points in their careers and at different ages .</a:t>
            </a:r>
          </a:p>
          <a:p>
            <a:endParaRPr lang="en-US" sz="2000" dirty="0"/>
          </a:p>
          <a:p>
            <a:r>
              <a:rPr lang="en-US" sz="2000" dirty="0"/>
              <a:t>This removed the discrepancy between error rates.</a:t>
            </a:r>
          </a:p>
        </p:txBody>
      </p:sp>
    </p:spTree>
    <p:extLst>
      <p:ext uri="{BB962C8B-B14F-4D97-AF65-F5344CB8AC3E}">
        <p14:creationId xmlns:p14="http://schemas.microsoft.com/office/powerpoint/2010/main" val="40050032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6EAC-B51E-1592-4DE4-B3B13C56E5B5}"/>
              </a:ext>
            </a:extLst>
          </p:cNvPr>
          <p:cNvSpPr>
            <a:spLocks noGrp="1"/>
          </p:cNvSpPr>
          <p:nvPr>
            <p:ph type="title"/>
          </p:nvPr>
        </p:nvSpPr>
        <p:spPr/>
        <p:txBody>
          <a:bodyPr/>
          <a:lstStyle/>
          <a:p>
            <a:r>
              <a:rPr lang="en-US" dirty="0"/>
              <a:t>Issue Spotting Process</a:t>
            </a:r>
          </a:p>
        </p:txBody>
      </p:sp>
    </p:spTree>
    <p:extLst>
      <p:ext uri="{BB962C8B-B14F-4D97-AF65-F5344CB8AC3E}">
        <p14:creationId xmlns:p14="http://schemas.microsoft.com/office/powerpoint/2010/main" val="8951318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8A4E15-033B-8375-9E8F-D90F9209D166}"/>
              </a:ext>
            </a:extLst>
          </p:cNvPr>
          <p:cNvPicPr>
            <a:picLocks noChangeAspect="1"/>
          </p:cNvPicPr>
          <p:nvPr/>
        </p:nvPicPr>
        <p:blipFill>
          <a:blip r:embed="rId2"/>
          <a:stretch>
            <a:fillRect/>
          </a:stretch>
        </p:blipFill>
        <p:spPr>
          <a:xfrm>
            <a:off x="2415047" y="1871857"/>
            <a:ext cx="7361905" cy="3114286"/>
          </a:xfrm>
          <a:prstGeom prst="rect">
            <a:avLst/>
          </a:prstGeom>
        </p:spPr>
      </p:pic>
    </p:spTree>
    <p:extLst>
      <p:ext uri="{BB962C8B-B14F-4D97-AF65-F5344CB8AC3E}">
        <p14:creationId xmlns:p14="http://schemas.microsoft.com/office/powerpoint/2010/main" val="709777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EC4DA-5923-29AA-F25A-EE77DA469EE4}"/>
              </a:ext>
            </a:extLst>
          </p:cNvPr>
          <p:cNvPicPr>
            <a:picLocks noChangeAspect="1"/>
          </p:cNvPicPr>
          <p:nvPr/>
        </p:nvPicPr>
        <p:blipFill>
          <a:blip r:embed="rId2"/>
          <a:stretch>
            <a:fillRect/>
          </a:stretch>
        </p:blipFill>
        <p:spPr>
          <a:xfrm>
            <a:off x="3153143" y="2271857"/>
            <a:ext cx="5885714" cy="2314286"/>
          </a:xfrm>
          <a:prstGeom prst="rect">
            <a:avLst/>
          </a:prstGeom>
        </p:spPr>
      </p:pic>
    </p:spTree>
    <p:extLst>
      <p:ext uri="{BB962C8B-B14F-4D97-AF65-F5344CB8AC3E}">
        <p14:creationId xmlns:p14="http://schemas.microsoft.com/office/powerpoint/2010/main" val="2558355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8C11BFD-8BD2-3EC2-38DF-16C368F856DD}"/>
              </a:ext>
            </a:extLst>
          </p:cNvPr>
          <p:cNvGrpSpPr/>
          <p:nvPr/>
        </p:nvGrpSpPr>
        <p:grpSpPr>
          <a:xfrm>
            <a:off x="2994628" y="399355"/>
            <a:ext cx="6202745" cy="6059290"/>
            <a:chOff x="770974" y="179738"/>
            <a:chExt cx="6202745" cy="6059290"/>
          </a:xfrm>
        </p:grpSpPr>
        <p:pic>
          <p:nvPicPr>
            <p:cNvPr id="3" name="Picture 2">
              <a:extLst>
                <a:ext uri="{FF2B5EF4-FFF2-40B4-BE49-F238E27FC236}">
                  <a16:creationId xmlns:a16="http://schemas.microsoft.com/office/drawing/2014/main" id="{B22D663E-78ED-C596-2CD3-F8E5E6D902B9}"/>
                </a:ext>
              </a:extLst>
            </p:cNvPr>
            <p:cNvPicPr>
              <a:picLocks noChangeAspect="1"/>
            </p:cNvPicPr>
            <p:nvPr/>
          </p:nvPicPr>
          <p:blipFill>
            <a:blip r:embed="rId2"/>
            <a:stretch>
              <a:fillRect/>
            </a:stretch>
          </p:blipFill>
          <p:spPr>
            <a:xfrm>
              <a:off x="770974" y="179738"/>
              <a:ext cx="2975590" cy="2919597"/>
            </a:xfrm>
            <a:prstGeom prst="rect">
              <a:avLst/>
            </a:prstGeom>
          </p:spPr>
        </p:pic>
        <p:pic>
          <p:nvPicPr>
            <p:cNvPr id="5" name="Picture 4">
              <a:extLst>
                <a:ext uri="{FF2B5EF4-FFF2-40B4-BE49-F238E27FC236}">
                  <a16:creationId xmlns:a16="http://schemas.microsoft.com/office/drawing/2014/main" id="{3997E71D-E41A-95E5-F258-7E2591CD02B6}"/>
                </a:ext>
              </a:extLst>
            </p:cNvPr>
            <p:cNvPicPr>
              <a:picLocks noChangeAspect="1"/>
            </p:cNvPicPr>
            <p:nvPr/>
          </p:nvPicPr>
          <p:blipFill>
            <a:blip r:embed="rId3"/>
            <a:stretch>
              <a:fillRect/>
            </a:stretch>
          </p:blipFill>
          <p:spPr>
            <a:xfrm>
              <a:off x="4018593" y="179738"/>
              <a:ext cx="2747968" cy="2959954"/>
            </a:xfrm>
            <a:prstGeom prst="rect">
              <a:avLst/>
            </a:prstGeom>
          </p:spPr>
        </p:pic>
        <p:pic>
          <p:nvPicPr>
            <p:cNvPr id="7" name="Picture 6">
              <a:extLst>
                <a:ext uri="{FF2B5EF4-FFF2-40B4-BE49-F238E27FC236}">
                  <a16:creationId xmlns:a16="http://schemas.microsoft.com/office/drawing/2014/main" id="{C84B8C17-DA3B-84F5-8BC8-710BCDDEA2A2}"/>
                </a:ext>
              </a:extLst>
            </p:cNvPr>
            <p:cNvPicPr>
              <a:picLocks noChangeAspect="1"/>
            </p:cNvPicPr>
            <p:nvPr/>
          </p:nvPicPr>
          <p:blipFill>
            <a:blip r:embed="rId4"/>
            <a:stretch>
              <a:fillRect/>
            </a:stretch>
          </p:blipFill>
          <p:spPr>
            <a:xfrm>
              <a:off x="770974" y="3279074"/>
              <a:ext cx="3007313" cy="2959954"/>
            </a:xfrm>
            <a:prstGeom prst="rect">
              <a:avLst/>
            </a:prstGeom>
          </p:spPr>
        </p:pic>
        <p:pic>
          <p:nvPicPr>
            <p:cNvPr id="9" name="Picture 8">
              <a:extLst>
                <a:ext uri="{FF2B5EF4-FFF2-40B4-BE49-F238E27FC236}">
                  <a16:creationId xmlns:a16="http://schemas.microsoft.com/office/drawing/2014/main" id="{45FDA9BF-D7A8-3D41-983E-34F1B569E9FF}"/>
                </a:ext>
              </a:extLst>
            </p:cNvPr>
            <p:cNvPicPr>
              <a:picLocks noChangeAspect="1"/>
            </p:cNvPicPr>
            <p:nvPr/>
          </p:nvPicPr>
          <p:blipFill>
            <a:blip r:embed="rId5"/>
            <a:stretch>
              <a:fillRect/>
            </a:stretch>
          </p:blipFill>
          <p:spPr>
            <a:xfrm>
              <a:off x="4018593" y="3291825"/>
              <a:ext cx="2955126" cy="2947203"/>
            </a:xfrm>
            <a:prstGeom prst="rect">
              <a:avLst/>
            </a:prstGeom>
          </p:spPr>
        </p:pic>
      </p:grpSp>
    </p:spTree>
    <p:extLst>
      <p:ext uri="{BB962C8B-B14F-4D97-AF65-F5344CB8AC3E}">
        <p14:creationId xmlns:p14="http://schemas.microsoft.com/office/powerpoint/2010/main" val="9370532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46D2D-8D44-42F3-6AF1-552C8D0AC6A5}"/>
              </a:ext>
            </a:extLst>
          </p:cNvPr>
          <p:cNvSpPr txBox="1"/>
          <p:nvPr/>
        </p:nvSpPr>
        <p:spPr>
          <a:xfrm>
            <a:off x="1735281" y="1443841"/>
            <a:ext cx="9043555" cy="3970318"/>
          </a:xfrm>
          <a:prstGeom prst="rect">
            <a:avLst/>
          </a:prstGeom>
          <a:noFill/>
        </p:spPr>
        <p:txBody>
          <a:bodyPr wrap="square">
            <a:spAutoFit/>
          </a:bodyPr>
          <a:lstStyle/>
          <a:p>
            <a:r>
              <a:rPr lang="en-US" sz="2800" dirty="0"/>
              <a:t>Identifying the areas of risk and harm for use cases relevant to your business context is critical, and particular care should be taken when building AI applications in these areas.</a:t>
            </a:r>
          </a:p>
          <a:p>
            <a:endParaRPr lang="en-US" sz="2800" dirty="0"/>
          </a:p>
          <a:p>
            <a:r>
              <a:rPr lang="en-US" sz="2800" dirty="0"/>
              <a:t>These could, for example, be use cases involving Surveillance or Synthetic Media among many others.</a:t>
            </a:r>
          </a:p>
          <a:p>
            <a:endParaRPr lang="en-US" sz="2800" dirty="0"/>
          </a:p>
          <a:p>
            <a:r>
              <a:rPr lang="en-US" sz="2800" dirty="0"/>
              <a:t>Areas that are complex for your business will depend a lot on your domain customers.</a:t>
            </a:r>
          </a:p>
        </p:txBody>
      </p:sp>
    </p:spTree>
    <p:extLst>
      <p:ext uri="{BB962C8B-B14F-4D97-AF65-F5344CB8AC3E}">
        <p14:creationId xmlns:p14="http://schemas.microsoft.com/office/powerpoint/2010/main" val="10426200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BEDAD-7AF7-57A9-24B8-F3331A62D53F}"/>
              </a:ext>
            </a:extLst>
          </p:cNvPr>
          <p:cNvPicPr>
            <a:picLocks noChangeAspect="1"/>
          </p:cNvPicPr>
          <p:nvPr/>
        </p:nvPicPr>
        <p:blipFill>
          <a:blip r:embed="rId2"/>
          <a:stretch>
            <a:fillRect/>
          </a:stretch>
        </p:blipFill>
        <p:spPr>
          <a:xfrm>
            <a:off x="2886476" y="2152809"/>
            <a:ext cx="6419048" cy="2552381"/>
          </a:xfrm>
          <a:prstGeom prst="rect">
            <a:avLst/>
          </a:prstGeom>
        </p:spPr>
      </p:pic>
    </p:spTree>
    <p:extLst>
      <p:ext uri="{BB962C8B-B14F-4D97-AF65-F5344CB8AC3E}">
        <p14:creationId xmlns:p14="http://schemas.microsoft.com/office/powerpoint/2010/main" val="2863907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AFF949-82A5-F4B3-7CCB-0865DC41B2BF}"/>
              </a:ext>
            </a:extLst>
          </p:cNvPr>
          <p:cNvSpPr txBox="1"/>
          <p:nvPr/>
        </p:nvSpPr>
        <p:spPr>
          <a:xfrm>
            <a:off x="1305790" y="1012954"/>
            <a:ext cx="10082647" cy="4832092"/>
          </a:xfrm>
          <a:prstGeom prst="rect">
            <a:avLst/>
          </a:prstGeom>
          <a:noFill/>
        </p:spPr>
        <p:txBody>
          <a:bodyPr wrap="square">
            <a:spAutoFit/>
          </a:bodyPr>
          <a:lstStyle/>
          <a:p>
            <a:r>
              <a:rPr lang="en-US" sz="2800" dirty="0"/>
              <a:t>The causes of ASD are deeply debated, though research indicates that its prevalence is increasing and that children diagnosed early and provided with key services are more likely to reach their fullest potential.</a:t>
            </a:r>
          </a:p>
          <a:p>
            <a:endParaRPr lang="en-US" sz="2800" dirty="0"/>
          </a:p>
          <a:p>
            <a:r>
              <a:rPr lang="en-US" sz="2800" dirty="0"/>
              <a:t>Some schools have found success with robots that help students practice verbal skills and social interactions under the supervision of a trained therapist, but this is not yet an affordable or widely accessible resource.</a:t>
            </a:r>
          </a:p>
          <a:p>
            <a:endParaRPr lang="en-US" sz="2800" dirty="0"/>
          </a:p>
          <a:p>
            <a:r>
              <a:rPr lang="en-US" sz="2800" dirty="0"/>
              <a:t>As a, result, not all schools provide such support.</a:t>
            </a:r>
          </a:p>
        </p:txBody>
      </p:sp>
    </p:spTree>
    <p:extLst>
      <p:ext uri="{BB962C8B-B14F-4D97-AF65-F5344CB8AC3E}">
        <p14:creationId xmlns:p14="http://schemas.microsoft.com/office/powerpoint/2010/main" val="30002687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5A518-E644-299D-B9BC-CF4875D0FE36}"/>
              </a:ext>
            </a:extLst>
          </p:cNvPr>
          <p:cNvPicPr>
            <a:picLocks noChangeAspect="1"/>
          </p:cNvPicPr>
          <p:nvPr/>
        </p:nvPicPr>
        <p:blipFill>
          <a:blip r:embed="rId2"/>
          <a:stretch>
            <a:fillRect/>
          </a:stretch>
        </p:blipFill>
        <p:spPr>
          <a:xfrm>
            <a:off x="2305524" y="1333762"/>
            <a:ext cx="7580952" cy="4190476"/>
          </a:xfrm>
          <a:prstGeom prst="rect">
            <a:avLst/>
          </a:prstGeom>
        </p:spPr>
      </p:pic>
    </p:spTree>
    <p:extLst>
      <p:ext uri="{BB962C8B-B14F-4D97-AF65-F5344CB8AC3E}">
        <p14:creationId xmlns:p14="http://schemas.microsoft.com/office/powerpoint/2010/main" val="15351731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D60B31-CFE0-81DA-8E2E-2545528A2448}"/>
              </a:ext>
            </a:extLst>
          </p:cNvPr>
          <p:cNvSpPr txBox="1"/>
          <p:nvPr/>
        </p:nvSpPr>
        <p:spPr>
          <a:xfrm>
            <a:off x="3037609" y="197346"/>
            <a:ext cx="6102926" cy="6463308"/>
          </a:xfrm>
          <a:prstGeom prst="rect">
            <a:avLst/>
          </a:prstGeom>
          <a:noFill/>
        </p:spPr>
        <p:txBody>
          <a:bodyPr wrap="square">
            <a:spAutoFit/>
          </a:bodyPr>
          <a:lstStyle/>
          <a:p>
            <a:r>
              <a:rPr lang="en-US" dirty="0"/>
              <a:t>From a social benefit standpoint, the aim of the product is to expand access to a form of therapy not currently available for all who could benefit from it.</a:t>
            </a:r>
          </a:p>
          <a:p>
            <a:endParaRPr lang="en-US" dirty="0"/>
          </a:p>
          <a:p>
            <a:r>
              <a:rPr lang="en-US" dirty="0"/>
              <a:t>However, is this the best or right way to offer this therapy and should ASD be treated as something that needs this type of intervention at all?</a:t>
            </a:r>
          </a:p>
          <a:p>
            <a:endParaRPr lang="en-US" dirty="0"/>
          </a:p>
          <a:p>
            <a:r>
              <a:rPr lang="en-US" dirty="0"/>
              <a:t>The goal of avoiding the creation or reinforcement of unfair bias may lead your team to ask: How might the team involved influence the fairness of the model?</a:t>
            </a:r>
          </a:p>
          <a:p>
            <a:endParaRPr lang="en-US" dirty="0"/>
          </a:p>
          <a:p>
            <a:r>
              <a:rPr lang="en-US" dirty="0"/>
              <a:t>Reviewing the product design and integration, where should fairness be closely considered and evaluated?</a:t>
            </a:r>
          </a:p>
          <a:p>
            <a:endParaRPr lang="en-US" dirty="0"/>
          </a:p>
          <a:p>
            <a:r>
              <a:rPr lang="en-US" dirty="0"/>
              <a:t>Do we have the necessary input from the people who will be directly affected by the </a:t>
            </a:r>
            <a:r>
              <a:rPr lang="en-US" dirty="0" err="1"/>
              <a:t>Carebot</a:t>
            </a:r>
            <a:r>
              <a:rPr lang="en-US" dirty="0"/>
              <a:t>?</a:t>
            </a:r>
          </a:p>
          <a:p>
            <a:endParaRPr lang="en-US" dirty="0"/>
          </a:p>
          <a:p>
            <a:r>
              <a:rPr lang="en-US" dirty="0"/>
              <a:t>Where will the training data be sourced to develop the underlying models for the </a:t>
            </a:r>
            <a:r>
              <a:rPr lang="en-US" dirty="0" err="1"/>
              <a:t>Carebot</a:t>
            </a:r>
            <a:r>
              <a:rPr lang="en-US" dirty="0"/>
              <a:t>?</a:t>
            </a:r>
          </a:p>
          <a:p>
            <a:endParaRPr lang="en-US" dirty="0"/>
          </a:p>
          <a:p>
            <a:r>
              <a:rPr lang="en-US" dirty="0"/>
              <a:t>Who will that data represent, and are there people, or groups of people, with ASD who may not be well represented?</a:t>
            </a:r>
          </a:p>
        </p:txBody>
      </p:sp>
    </p:spTree>
    <p:extLst>
      <p:ext uri="{BB962C8B-B14F-4D97-AF65-F5344CB8AC3E}">
        <p14:creationId xmlns:p14="http://schemas.microsoft.com/office/powerpoint/2010/main" val="2356798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1446-944F-12F5-792A-520DF397A310}"/>
              </a:ext>
            </a:extLst>
          </p:cNvPr>
          <p:cNvSpPr>
            <a:spLocks noGrp="1"/>
          </p:cNvSpPr>
          <p:nvPr>
            <p:ph type="title"/>
          </p:nvPr>
        </p:nvSpPr>
        <p:spPr/>
        <p:txBody>
          <a:bodyPr/>
          <a:lstStyle/>
          <a:p>
            <a:r>
              <a:rPr lang="en-US" dirty="0"/>
              <a:t>Issue spotting Challenges</a:t>
            </a:r>
          </a:p>
        </p:txBody>
      </p:sp>
    </p:spTree>
    <p:extLst>
      <p:ext uri="{BB962C8B-B14F-4D97-AF65-F5344CB8AC3E}">
        <p14:creationId xmlns:p14="http://schemas.microsoft.com/office/powerpoint/2010/main" val="1567774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9A496-7587-ED5B-B4FE-C01587A1778F}"/>
              </a:ext>
            </a:extLst>
          </p:cNvPr>
          <p:cNvPicPr>
            <a:picLocks noChangeAspect="1"/>
          </p:cNvPicPr>
          <p:nvPr/>
        </p:nvPicPr>
        <p:blipFill>
          <a:blip r:embed="rId2"/>
          <a:stretch>
            <a:fillRect/>
          </a:stretch>
        </p:blipFill>
        <p:spPr>
          <a:xfrm>
            <a:off x="1142389" y="2290167"/>
            <a:ext cx="9907221" cy="2277665"/>
          </a:xfrm>
          <a:prstGeom prst="rect">
            <a:avLst/>
          </a:prstGeom>
        </p:spPr>
      </p:pic>
    </p:spTree>
    <p:extLst>
      <p:ext uri="{BB962C8B-B14F-4D97-AF65-F5344CB8AC3E}">
        <p14:creationId xmlns:p14="http://schemas.microsoft.com/office/powerpoint/2010/main" val="17055880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D0137-797A-3D91-12BA-512F9A53122F}"/>
              </a:ext>
            </a:extLst>
          </p:cNvPr>
          <p:cNvPicPr>
            <a:picLocks noChangeAspect="1"/>
          </p:cNvPicPr>
          <p:nvPr/>
        </p:nvPicPr>
        <p:blipFill>
          <a:blip r:embed="rId2"/>
          <a:stretch>
            <a:fillRect/>
          </a:stretch>
        </p:blipFill>
        <p:spPr>
          <a:xfrm>
            <a:off x="2372190" y="2162333"/>
            <a:ext cx="7447619" cy="2533333"/>
          </a:xfrm>
          <a:prstGeom prst="rect">
            <a:avLst/>
          </a:prstGeom>
        </p:spPr>
      </p:pic>
    </p:spTree>
    <p:extLst>
      <p:ext uri="{BB962C8B-B14F-4D97-AF65-F5344CB8AC3E}">
        <p14:creationId xmlns:p14="http://schemas.microsoft.com/office/powerpoint/2010/main" val="5839122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68A26C-0298-9CBD-063B-3598782BA562}"/>
              </a:ext>
            </a:extLst>
          </p:cNvPr>
          <p:cNvSpPr txBox="1"/>
          <p:nvPr/>
        </p:nvSpPr>
        <p:spPr>
          <a:xfrm>
            <a:off x="2040082" y="151179"/>
            <a:ext cx="8420100" cy="6555641"/>
          </a:xfrm>
          <a:prstGeom prst="rect">
            <a:avLst/>
          </a:prstGeom>
          <a:noFill/>
        </p:spPr>
        <p:txBody>
          <a:bodyPr wrap="square">
            <a:spAutoFit/>
          </a:bodyPr>
          <a:lstStyle/>
          <a:p>
            <a:r>
              <a:rPr lang="en-US" sz="2800" dirty="0"/>
              <a:t>The metrics that indicate success for responsible innovation may look a bit different from traditional business metrics.</a:t>
            </a:r>
          </a:p>
          <a:p>
            <a:endParaRPr lang="en-US" sz="2800" dirty="0"/>
          </a:p>
          <a:p>
            <a:r>
              <a:rPr lang="en-US" sz="2800" dirty="0"/>
              <a:t>For example, we track issues and their related mitigations, and how they are implemented in the product.</a:t>
            </a:r>
          </a:p>
          <a:p>
            <a:endParaRPr lang="en-US" sz="2800" dirty="0"/>
          </a:p>
          <a:p>
            <a:r>
              <a:rPr lang="en-US" sz="2800" dirty="0"/>
              <a:t>We also look at the impact our AI governance has on building customer trust and accelerating deal success.</a:t>
            </a:r>
          </a:p>
          <a:p>
            <a:endParaRPr lang="en-US" sz="2800" dirty="0"/>
          </a:p>
          <a:p>
            <a:r>
              <a:rPr lang="en-US" sz="2800" dirty="0"/>
              <a:t>Another measure of effectiveness is gathering end -users' experiences and perceptions through surveys and customer feedback.</a:t>
            </a:r>
          </a:p>
          <a:p>
            <a:endParaRPr lang="en-US" sz="2800" dirty="0"/>
          </a:p>
          <a:p>
            <a:r>
              <a:rPr lang="en-US" sz="2800" dirty="0"/>
              <a:t>These types of metrics help to track impact, identify trends, and establish precedents.</a:t>
            </a:r>
          </a:p>
        </p:txBody>
      </p:sp>
    </p:spTree>
    <p:extLst>
      <p:ext uri="{BB962C8B-B14F-4D97-AF65-F5344CB8AC3E}">
        <p14:creationId xmlns:p14="http://schemas.microsoft.com/office/powerpoint/2010/main" val="272027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001BFE-D56D-3E12-1B8E-B1709058A89D}"/>
              </a:ext>
            </a:extLst>
          </p:cNvPr>
          <p:cNvSpPr txBox="1"/>
          <p:nvPr/>
        </p:nvSpPr>
        <p:spPr>
          <a:xfrm>
            <a:off x="2012372" y="797510"/>
            <a:ext cx="8849591" cy="5262979"/>
          </a:xfrm>
          <a:prstGeom prst="rect">
            <a:avLst/>
          </a:prstGeom>
          <a:noFill/>
        </p:spPr>
        <p:txBody>
          <a:bodyPr wrap="square">
            <a:spAutoFit/>
          </a:bodyPr>
          <a:lstStyle/>
          <a:p>
            <a:r>
              <a:rPr lang="en-US" sz="2800" dirty="0"/>
              <a:t>When applying our principles, ethical dilemmas often arise rather than clear decisions between right and wrong.</a:t>
            </a:r>
          </a:p>
          <a:p>
            <a:endParaRPr lang="en-US" sz="2800" dirty="0"/>
          </a:p>
          <a:p>
            <a:r>
              <a:rPr lang="en-US" sz="2800" dirty="0"/>
              <a:t>Members of the review committee, each with their individual interpretation of the AI principles, lived experiences and expertise, apply their own values to ethical issues.</a:t>
            </a:r>
          </a:p>
          <a:p>
            <a:endParaRPr lang="en-US" sz="2800" dirty="0"/>
          </a:p>
          <a:p>
            <a:r>
              <a:rPr lang="en-US" sz="2800" dirty="0"/>
              <a:t>This can create a tension between different values that fosters a lot of debate.</a:t>
            </a:r>
          </a:p>
          <a:p>
            <a:endParaRPr lang="en-US" sz="2800" dirty="0"/>
          </a:p>
          <a:p>
            <a:r>
              <a:rPr lang="en-US" sz="2800" dirty="0"/>
              <a:t>It’s important to remember that these dilemmas, and resulting deliberations, are a core goal of an AI Principles review.</a:t>
            </a:r>
          </a:p>
        </p:txBody>
      </p:sp>
    </p:spTree>
    <p:extLst>
      <p:ext uri="{BB962C8B-B14F-4D97-AF65-F5344CB8AC3E}">
        <p14:creationId xmlns:p14="http://schemas.microsoft.com/office/powerpoint/2010/main" val="382859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7976-B533-116A-A771-A9F9B5AFCD2C}"/>
              </a:ext>
            </a:extLst>
          </p:cNvPr>
          <p:cNvSpPr>
            <a:spLocks noGrp="1"/>
          </p:cNvSpPr>
          <p:nvPr>
            <p:ph type="title"/>
          </p:nvPr>
        </p:nvSpPr>
        <p:spPr/>
        <p:txBody>
          <a:bodyPr/>
          <a:lstStyle/>
          <a:p>
            <a:r>
              <a:rPr lang="en-US" dirty="0"/>
              <a:t>The economist intelligence unit report</a:t>
            </a:r>
          </a:p>
        </p:txBody>
      </p:sp>
    </p:spTree>
    <p:extLst>
      <p:ext uri="{BB962C8B-B14F-4D97-AF65-F5344CB8AC3E}">
        <p14:creationId xmlns:p14="http://schemas.microsoft.com/office/powerpoint/2010/main" val="8800876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B3202-DF82-F716-592B-12F8FF41A105}"/>
              </a:ext>
            </a:extLst>
          </p:cNvPr>
          <p:cNvPicPr>
            <a:picLocks noChangeAspect="1"/>
          </p:cNvPicPr>
          <p:nvPr/>
        </p:nvPicPr>
        <p:blipFill>
          <a:blip r:embed="rId2"/>
          <a:stretch>
            <a:fillRect/>
          </a:stretch>
        </p:blipFill>
        <p:spPr>
          <a:xfrm>
            <a:off x="1246521" y="2158343"/>
            <a:ext cx="9698958" cy="2541313"/>
          </a:xfrm>
          <a:prstGeom prst="rect">
            <a:avLst/>
          </a:prstGeom>
        </p:spPr>
      </p:pic>
    </p:spTree>
    <p:extLst>
      <p:ext uri="{BB962C8B-B14F-4D97-AF65-F5344CB8AC3E}">
        <p14:creationId xmlns:p14="http://schemas.microsoft.com/office/powerpoint/2010/main" val="30388438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503775-3BCD-44BD-B552-6AB447041882}"/>
              </a:ext>
            </a:extLst>
          </p:cNvPr>
          <p:cNvSpPr txBox="1"/>
          <p:nvPr/>
        </p:nvSpPr>
        <p:spPr>
          <a:xfrm>
            <a:off x="1388916" y="792586"/>
            <a:ext cx="10013374" cy="4832092"/>
          </a:xfrm>
          <a:prstGeom prst="rect">
            <a:avLst/>
          </a:prstGeom>
          <a:noFill/>
        </p:spPr>
        <p:txBody>
          <a:bodyPr wrap="square">
            <a:spAutoFit/>
          </a:bodyPr>
          <a:lstStyle/>
          <a:p>
            <a:r>
              <a:rPr lang="en-US" sz="2800" dirty="0"/>
              <a:t>An additional challenge we face is getting direct input from external domain experts and affected groups.</a:t>
            </a:r>
          </a:p>
          <a:p>
            <a:endParaRPr lang="en-US" sz="2800" dirty="0"/>
          </a:p>
          <a:p>
            <a:r>
              <a:rPr lang="en-US" sz="2800" dirty="0"/>
              <a:t>This is critical, but not easy and we want to recognize that the process of doing so can be difficult.</a:t>
            </a:r>
          </a:p>
          <a:p>
            <a:endParaRPr lang="en-US" sz="2800" dirty="0"/>
          </a:p>
          <a:p>
            <a:r>
              <a:rPr lang="en-US" sz="2800" dirty="0"/>
              <a:t>No one person can represent the viewpoints of the group of people you are trying to represent.</a:t>
            </a:r>
          </a:p>
          <a:p>
            <a:endParaRPr lang="en-US" sz="2800" dirty="0"/>
          </a:p>
          <a:p>
            <a:r>
              <a:rPr lang="en-US" sz="2800" dirty="0"/>
              <a:t>The goal is to hear as wide a range of voices as possible so that products are made for everyone.</a:t>
            </a:r>
          </a:p>
        </p:txBody>
      </p:sp>
    </p:spTree>
    <p:extLst>
      <p:ext uri="{BB962C8B-B14F-4D97-AF65-F5344CB8AC3E}">
        <p14:creationId xmlns:p14="http://schemas.microsoft.com/office/powerpoint/2010/main" val="703769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A2E9-FA88-BED6-29CF-90FAFBC31861}"/>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968239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3DB314-F829-7D55-5D13-FA1A0696BA67}"/>
              </a:ext>
            </a:extLst>
          </p:cNvPr>
          <p:cNvPicPr>
            <a:picLocks noChangeAspect="1"/>
          </p:cNvPicPr>
          <p:nvPr/>
        </p:nvPicPr>
        <p:blipFill>
          <a:blip r:embed="rId2"/>
          <a:stretch>
            <a:fillRect/>
          </a:stretch>
        </p:blipFill>
        <p:spPr>
          <a:xfrm>
            <a:off x="2596000" y="1752809"/>
            <a:ext cx="7000000" cy="3352381"/>
          </a:xfrm>
          <a:prstGeom prst="rect">
            <a:avLst/>
          </a:prstGeom>
        </p:spPr>
      </p:pic>
    </p:spTree>
    <p:extLst>
      <p:ext uri="{BB962C8B-B14F-4D97-AF65-F5344CB8AC3E}">
        <p14:creationId xmlns:p14="http://schemas.microsoft.com/office/powerpoint/2010/main" val="25915660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FDE71-E4B0-4116-B718-2401AA067F70}"/>
              </a:ext>
            </a:extLst>
          </p:cNvPr>
          <p:cNvPicPr>
            <a:picLocks noChangeAspect="1"/>
          </p:cNvPicPr>
          <p:nvPr/>
        </p:nvPicPr>
        <p:blipFill>
          <a:blip r:embed="rId2"/>
          <a:stretch>
            <a:fillRect/>
          </a:stretch>
        </p:blipFill>
        <p:spPr>
          <a:xfrm>
            <a:off x="2219809" y="1986143"/>
            <a:ext cx="7752381" cy="2885714"/>
          </a:xfrm>
          <a:prstGeom prst="rect">
            <a:avLst/>
          </a:prstGeom>
        </p:spPr>
      </p:pic>
    </p:spTree>
    <p:extLst>
      <p:ext uri="{BB962C8B-B14F-4D97-AF65-F5344CB8AC3E}">
        <p14:creationId xmlns:p14="http://schemas.microsoft.com/office/powerpoint/2010/main" val="22334706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E2C37-6D62-43F9-1C8E-43BC63F5A7C3}"/>
              </a:ext>
            </a:extLst>
          </p:cNvPr>
          <p:cNvPicPr>
            <a:picLocks noChangeAspect="1"/>
          </p:cNvPicPr>
          <p:nvPr/>
        </p:nvPicPr>
        <p:blipFill>
          <a:blip r:embed="rId2"/>
          <a:stretch>
            <a:fillRect/>
          </a:stretch>
        </p:blipFill>
        <p:spPr>
          <a:xfrm>
            <a:off x="2067428" y="1319476"/>
            <a:ext cx="8057143" cy="4219048"/>
          </a:xfrm>
          <a:prstGeom prst="rect">
            <a:avLst/>
          </a:prstGeom>
        </p:spPr>
      </p:pic>
    </p:spTree>
    <p:extLst>
      <p:ext uri="{BB962C8B-B14F-4D97-AF65-F5344CB8AC3E}">
        <p14:creationId xmlns:p14="http://schemas.microsoft.com/office/powerpoint/2010/main" val="11212612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6B4CF-8555-21FB-8417-C83BF36ED8B0}"/>
              </a:ext>
            </a:extLst>
          </p:cNvPr>
          <p:cNvPicPr>
            <a:picLocks noChangeAspect="1"/>
          </p:cNvPicPr>
          <p:nvPr/>
        </p:nvPicPr>
        <p:blipFill>
          <a:blip r:embed="rId2"/>
          <a:stretch>
            <a:fillRect/>
          </a:stretch>
        </p:blipFill>
        <p:spPr>
          <a:xfrm>
            <a:off x="1881714" y="1605190"/>
            <a:ext cx="8428571" cy="3647619"/>
          </a:xfrm>
          <a:prstGeom prst="rect">
            <a:avLst/>
          </a:prstGeom>
        </p:spPr>
      </p:pic>
    </p:spTree>
    <p:extLst>
      <p:ext uri="{BB962C8B-B14F-4D97-AF65-F5344CB8AC3E}">
        <p14:creationId xmlns:p14="http://schemas.microsoft.com/office/powerpoint/2010/main" val="20340428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81A1F-7424-53C8-B787-6EEAF5BA521D}"/>
              </a:ext>
            </a:extLst>
          </p:cNvPr>
          <p:cNvPicPr>
            <a:picLocks noChangeAspect="1"/>
          </p:cNvPicPr>
          <p:nvPr/>
        </p:nvPicPr>
        <p:blipFill>
          <a:blip r:embed="rId2"/>
          <a:stretch>
            <a:fillRect/>
          </a:stretch>
        </p:blipFill>
        <p:spPr>
          <a:xfrm>
            <a:off x="2562666" y="1876619"/>
            <a:ext cx="7066667" cy="3104762"/>
          </a:xfrm>
          <a:prstGeom prst="rect">
            <a:avLst/>
          </a:prstGeom>
        </p:spPr>
      </p:pic>
    </p:spTree>
    <p:extLst>
      <p:ext uri="{BB962C8B-B14F-4D97-AF65-F5344CB8AC3E}">
        <p14:creationId xmlns:p14="http://schemas.microsoft.com/office/powerpoint/2010/main" val="15730174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56E2A2-0933-59D5-10A6-F6848A7A0C82}"/>
              </a:ext>
            </a:extLst>
          </p:cNvPr>
          <p:cNvPicPr>
            <a:picLocks noChangeAspect="1"/>
          </p:cNvPicPr>
          <p:nvPr/>
        </p:nvPicPr>
        <p:blipFill>
          <a:blip r:embed="rId2"/>
          <a:stretch>
            <a:fillRect/>
          </a:stretch>
        </p:blipFill>
        <p:spPr>
          <a:xfrm>
            <a:off x="2262666" y="1814714"/>
            <a:ext cx="7666667" cy="3228571"/>
          </a:xfrm>
          <a:prstGeom prst="rect">
            <a:avLst/>
          </a:prstGeom>
        </p:spPr>
      </p:pic>
    </p:spTree>
    <p:extLst>
      <p:ext uri="{BB962C8B-B14F-4D97-AF65-F5344CB8AC3E}">
        <p14:creationId xmlns:p14="http://schemas.microsoft.com/office/powerpoint/2010/main" val="581530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9D9BA-90AC-EEFA-7A3F-DC18D18716FD}"/>
              </a:ext>
            </a:extLst>
          </p:cNvPr>
          <p:cNvPicPr>
            <a:picLocks noChangeAspect="1"/>
          </p:cNvPicPr>
          <p:nvPr/>
        </p:nvPicPr>
        <p:blipFill>
          <a:blip r:embed="rId2"/>
          <a:stretch>
            <a:fillRect/>
          </a:stretch>
        </p:blipFill>
        <p:spPr>
          <a:xfrm>
            <a:off x="2510286" y="1976619"/>
            <a:ext cx="7171428" cy="2904762"/>
          </a:xfrm>
          <a:prstGeom prst="rect">
            <a:avLst/>
          </a:prstGeom>
        </p:spPr>
      </p:pic>
    </p:spTree>
    <p:extLst>
      <p:ext uri="{BB962C8B-B14F-4D97-AF65-F5344CB8AC3E}">
        <p14:creationId xmlns:p14="http://schemas.microsoft.com/office/powerpoint/2010/main" val="27312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5FA3F6-E65F-46AD-9578-31628FC9508D}"/>
              </a:ext>
            </a:extLst>
          </p:cNvPr>
          <p:cNvPicPr>
            <a:picLocks noChangeAspect="1"/>
          </p:cNvPicPr>
          <p:nvPr/>
        </p:nvPicPr>
        <p:blipFill>
          <a:blip r:embed="rId2"/>
          <a:stretch>
            <a:fillRect/>
          </a:stretch>
        </p:blipFill>
        <p:spPr>
          <a:xfrm>
            <a:off x="1445843" y="1811658"/>
            <a:ext cx="3342857" cy="2819048"/>
          </a:xfrm>
          <a:prstGeom prst="rect">
            <a:avLst/>
          </a:prstGeom>
        </p:spPr>
      </p:pic>
      <p:pic>
        <p:nvPicPr>
          <p:cNvPr id="7" name="Picture 6">
            <a:extLst>
              <a:ext uri="{FF2B5EF4-FFF2-40B4-BE49-F238E27FC236}">
                <a16:creationId xmlns:a16="http://schemas.microsoft.com/office/drawing/2014/main" id="{BEE146BC-22EE-C313-FE1A-EF5D7EE233BD}"/>
              </a:ext>
            </a:extLst>
          </p:cNvPr>
          <p:cNvPicPr>
            <a:picLocks noChangeAspect="1"/>
          </p:cNvPicPr>
          <p:nvPr/>
        </p:nvPicPr>
        <p:blipFill>
          <a:blip r:embed="rId3"/>
          <a:stretch>
            <a:fillRect/>
          </a:stretch>
        </p:blipFill>
        <p:spPr>
          <a:xfrm>
            <a:off x="5622348" y="2116420"/>
            <a:ext cx="5123809" cy="2209524"/>
          </a:xfrm>
          <a:prstGeom prst="rect">
            <a:avLst/>
          </a:prstGeom>
        </p:spPr>
      </p:pic>
    </p:spTree>
    <p:extLst>
      <p:ext uri="{BB962C8B-B14F-4D97-AF65-F5344CB8AC3E}">
        <p14:creationId xmlns:p14="http://schemas.microsoft.com/office/powerpoint/2010/main" val="39747080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01136-0792-2F95-B0BE-51D5812B491F}"/>
              </a:ext>
            </a:extLst>
          </p:cNvPr>
          <p:cNvPicPr>
            <a:picLocks noChangeAspect="1"/>
          </p:cNvPicPr>
          <p:nvPr/>
        </p:nvPicPr>
        <p:blipFill>
          <a:blip r:embed="rId2"/>
          <a:stretch>
            <a:fillRect/>
          </a:stretch>
        </p:blipFill>
        <p:spPr>
          <a:xfrm>
            <a:off x="2505524" y="1786143"/>
            <a:ext cx="7180952" cy="3285714"/>
          </a:xfrm>
          <a:prstGeom prst="rect">
            <a:avLst/>
          </a:prstGeom>
        </p:spPr>
      </p:pic>
    </p:spTree>
    <p:extLst>
      <p:ext uri="{BB962C8B-B14F-4D97-AF65-F5344CB8AC3E}">
        <p14:creationId xmlns:p14="http://schemas.microsoft.com/office/powerpoint/2010/main" val="1236612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8408D-5792-A57A-5CD2-B0B4FCD07909}"/>
              </a:ext>
            </a:extLst>
          </p:cNvPr>
          <p:cNvPicPr>
            <a:picLocks noChangeAspect="1"/>
          </p:cNvPicPr>
          <p:nvPr/>
        </p:nvPicPr>
        <p:blipFill>
          <a:blip r:embed="rId2"/>
          <a:stretch>
            <a:fillRect/>
          </a:stretch>
        </p:blipFill>
        <p:spPr>
          <a:xfrm>
            <a:off x="2886476" y="2048047"/>
            <a:ext cx="6419048" cy="2761905"/>
          </a:xfrm>
          <a:prstGeom prst="rect">
            <a:avLst/>
          </a:prstGeom>
        </p:spPr>
      </p:pic>
    </p:spTree>
    <p:extLst>
      <p:ext uri="{BB962C8B-B14F-4D97-AF65-F5344CB8AC3E}">
        <p14:creationId xmlns:p14="http://schemas.microsoft.com/office/powerpoint/2010/main" val="698058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C43E80-E943-681A-61FB-BB27C90F235E}"/>
              </a:ext>
            </a:extLst>
          </p:cNvPr>
          <p:cNvSpPr txBox="1"/>
          <p:nvPr/>
        </p:nvSpPr>
        <p:spPr>
          <a:xfrm>
            <a:off x="2017568" y="1706710"/>
            <a:ext cx="8156864" cy="3046988"/>
          </a:xfrm>
          <a:prstGeom prst="rect">
            <a:avLst/>
          </a:prstGeom>
          <a:noFill/>
        </p:spPr>
        <p:txBody>
          <a:bodyPr wrap="square">
            <a:spAutoFit/>
          </a:bodyPr>
          <a:lstStyle/>
          <a:p>
            <a:r>
              <a:rPr lang="en-US" sz="3200" dirty="0"/>
              <a:t>However, while exploring all potential issues is an important step in this process, in order to avoid analysis paralysis you must ground your issue spotting in technical, business and societal realities before developing a comprehensive set of guardrails.</a:t>
            </a:r>
          </a:p>
        </p:txBody>
      </p:sp>
    </p:spTree>
    <p:extLst>
      <p:ext uri="{BB962C8B-B14F-4D97-AF65-F5344CB8AC3E}">
        <p14:creationId xmlns:p14="http://schemas.microsoft.com/office/powerpoint/2010/main" val="32199568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83535-CD55-E669-171B-7BC7C66511C7}"/>
              </a:ext>
            </a:extLst>
          </p:cNvPr>
          <p:cNvPicPr>
            <a:picLocks noChangeAspect="1"/>
          </p:cNvPicPr>
          <p:nvPr/>
        </p:nvPicPr>
        <p:blipFill>
          <a:blip r:embed="rId2"/>
          <a:stretch>
            <a:fillRect/>
          </a:stretch>
        </p:blipFill>
        <p:spPr>
          <a:xfrm>
            <a:off x="2105524" y="2090905"/>
            <a:ext cx="7980952" cy="2676190"/>
          </a:xfrm>
          <a:prstGeom prst="rect">
            <a:avLst/>
          </a:prstGeom>
        </p:spPr>
      </p:pic>
    </p:spTree>
    <p:extLst>
      <p:ext uri="{BB962C8B-B14F-4D97-AF65-F5344CB8AC3E}">
        <p14:creationId xmlns:p14="http://schemas.microsoft.com/office/powerpoint/2010/main" val="15051728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EBD49-A7F5-0A48-20C6-B39A512F81C5}"/>
              </a:ext>
            </a:extLst>
          </p:cNvPr>
          <p:cNvPicPr>
            <a:picLocks noChangeAspect="1"/>
          </p:cNvPicPr>
          <p:nvPr/>
        </p:nvPicPr>
        <p:blipFill>
          <a:blip r:embed="rId2"/>
          <a:stretch>
            <a:fillRect/>
          </a:stretch>
        </p:blipFill>
        <p:spPr>
          <a:xfrm>
            <a:off x="2857905" y="2052809"/>
            <a:ext cx="6476190" cy="2752381"/>
          </a:xfrm>
          <a:prstGeom prst="rect">
            <a:avLst/>
          </a:prstGeom>
        </p:spPr>
      </p:pic>
    </p:spTree>
    <p:extLst>
      <p:ext uri="{BB962C8B-B14F-4D97-AF65-F5344CB8AC3E}">
        <p14:creationId xmlns:p14="http://schemas.microsoft.com/office/powerpoint/2010/main" val="22477146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F7C7-CAAD-E5C1-8EED-3C5CA4EFD8E2}"/>
              </a:ext>
            </a:extLst>
          </p:cNvPr>
          <p:cNvSpPr>
            <a:spLocks noGrp="1"/>
          </p:cNvSpPr>
          <p:nvPr>
            <p:ph type="title"/>
          </p:nvPr>
        </p:nvSpPr>
        <p:spPr/>
        <p:txBody>
          <a:bodyPr/>
          <a:lstStyle/>
          <a:p>
            <a:r>
              <a:rPr lang="en-US" dirty="0"/>
              <a:t>Continuing the AI Journey</a:t>
            </a:r>
          </a:p>
        </p:txBody>
      </p:sp>
    </p:spTree>
    <p:extLst>
      <p:ext uri="{BB962C8B-B14F-4D97-AF65-F5344CB8AC3E}">
        <p14:creationId xmlns:p14="http://schemas.microsoft.com/office/powerpoint/2010/main" val="2012662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D2328-632D-C25C-20A6-3E13276A0A03}"/>
              </a:ext>
            </a:extLst>
          </p:cNvPr>
          <p:cNvSpPr txBox="1"/>
          <p:nvPr/>
        </p:nvSpPr>
        <p:spPr>
          <a:xfrm>
            <a:off x="1401040" y="1096081"/>
            <a:ext cx="9389919" cy="4401205"/>
          </a:xfrm>
          <a:prstGeom prst="rect">
            <a:avLst/>
          </a:prstGeom>
          <a:noFill/>
        </p:spPr>
        <p:txBody>
          <a:bodyPr wrap="square">
            <a:spAutoFit/>
          </a:bodyPr>
          <a:lstStyle/>
          <a:p>
            <a:r>
              <a:rPr lang="en-US" sz="2800" dirty="0"/>
              <a:t>At Google, we believe that rigorous evaluations of how to build AI responsibly are not only the right thing to do, they are a critical component of creating successful AI.</a:t>
            </a:r>
          </a:p>
          <a:p>
            <a:endParaRPr lang="en-US" sz="2800" dirty="0"/>
          </a:p>
          <a:p>
            <a:r>
              <a:rPr lang="en-US" sz="2800" dirty="0"/>
              <a:t>Products and technology should work for everyone.</a:t>
            </a:r>
          </a:p>
          <a:p>
            <a:endParaRPr lang="en-US" sz="2800" dirty="0"/>
          </a:p>
          <a:p>
            <a:r>
              <a:rPr lang="en-US" sz="2800" dirty="0"/>
              <a:t>Our AI Principles keep us motivated by a common purpose, guide us to use advanced technologies in the best interest of people around the world, and help us make decisions that are aligned with Google's mission and core values.</a:t>
            </a:r>
          </a:p>
        </p:txBody>
      </p:sp>
    </p:spTree>
    <p:extLst>
      <p:ext uri="{BB962C8B-B14F-4D97-AF65-F5344CB8AC3E}">
        <p14:creationId xmlns:p14="http://schemas.microsoft.com/office/powerpoint/2010/main" val="23097754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521162-F78F-7465-B63E-A59B08EF7820}"/>
              </a:ext>
            </a:extLst>
          </p:cNvPr>
          <p:cNvSpPr txBox="1"/>
          <p:nvPr/>
        </p:nvSpPr>
        <p:spPr>
          <a:xfrm>
            <a:off x="1470313" y="812945"/>
            <a:ext cx="9654887" cy="5016758"/>
          </a:xfrm>
          <a:prstGeom prst="rect">
            <a:avLst/>
          </a:prstGeom>
          <a:noFill/>
        </p:spPr>
        <p:txBody>
          <a:bodyPr wrap="square">
            <a:spAutoFit/>
          </a:bodyPr>
          <a:lstStyle/>
          <a:p>
            <a:r>
              <a:rPr lang="en-US" sz="3200" dirty="0"/>
              <a:t>Our challenge to you is that you now take this knowledge and develop your own AI principles and accompanying review process.</a:t>
            </a:r>
          </a:p>
          <a:p>
            <a:endParaRPr lang="en-US" sz="3200" dirty="0"/>
          </a:p>
          <a:p>
            <a:r>
              <a:rPr lang="en-US" sz="3200" dirty="0"/>
              <a:t>Wherever you are in your AI journey a valuable goal can be to talk with your teams about what responsible AI means in the context of your own business.</a:t>
            </a:r>
          </a:p>
          <a:p>
            <a:endParaRPr lang="en-US" sz="3200" dirty="0"/>
          </a:p>
          <a:p>
            <a:r>
              <a:rPr lang="en-US" sz="3200" dirty="0"/>
              <a:t>Those discussions can help you when outlining your own AI principles.</a:t>
            </a:r>
          </a:p>
        </p:txBody>
      </p:sp>
    </p:spTree>
    <p:extLst>
      <p:ext uri="{BB962C8B-B14F-4D97-AF65-F5344CB8AC3E}">
        <p14:creationId xmlns:p14="http://schemas.microsoft.com/office/powerpoint/2010/main" val="31149218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506600-6B7F-66FB-458D-6E59517D9527}"/>
              </a:ext>
            </a:extLst>
          </p:cNvPr>
          <p:cNvPicPr>
            <a:picLocks noChangeAspect="1"/>
          </p:cNvPicPr>
          <p:nvPr/>
        </p:nvPicPr>
        <p:blipFill>
          <a:blip r:embed="rId2"/>
          <a:stretch>
            <a:fillRect/>
          </a:stretch>
        </p:blipFill>
        <p:spPr>
          <a:xfrm>
            <a:off x="1195579" y="926221"/>
            <a:ext cx="9800842" cy="2662105"/>
          </a:xfrm>
          <a:prstGeom prst="rect">
            <a:avLst/>
          </a:prstGeom>
        </p:spPr>
      </p:pic>
      <p:sp>
        <p:nvSpPr>
          <p:cNvPr id="5" name="TextBox 4">
            <a:extLst>
              <a:ext uri="{FF2B5EF4-FFF2-40B4-BE49-F238E27FC236}">
                <a16:creationId xmlns:a16="http://schemas.microsoft.com/office/drawing/2014/main" id="{E9254DE3-99AA-DAC0-DBD6-ABB28A76839A}"/>
              </a:ext>
            </a:extLst>
          </p:cNvPr>
          <p:cNvSpPr txBox="1"/>
          <p:nvPr/>
        </p:nvSpPr>
        <p:spPr>
          <a:xfrm>
            <a:off x="2266950" y="4075607"/>
            <a:ext cx="7658100" cy="584775"/>
          </a:xfrm>
          <a:prstGeom prst="rect">
            <a:avLst/>
          </a:prstGeom>
          <a:noFill/>
        </p:spPr>
        <p:txBody>
          <a:bodyPr wrap="square">
            <a:spAutoFit/>
          </a:bodyPr>
          <a:lstStyle/>
          <a:p>
            <a:r>
              <a:rPr lang="en-US" sz="3200" dirty="0">
                <a:solidFill>
                  <a:srgbClr val="FFFF00"/>
                </a:solidFill>
              </a:rPr>
              <a:t>https://cloud.google.com/responsible-ai</a:t>
            </a:r>
          </a:p>
        </p:txBody>
      </p:sp>
      <p:sp>
        <p:nvSpPr>
          <p:cNvPr id="7" name="TextBox 6">
            <a:extLst>
              <a:ext uri="{FF2B5EF4-FFF2-40B4-BE49-F238E27FC236}">
                <a16:creationId xmlns:a16="http://schemas.microsoft.com/office/drawing/2014/main" id="{60D29487-E523-8B09-698D-CE875C475C6B}"/>
              </a:ext>
            </a:extLst>
          </p:cNvPr>
          <p:cNvSpPr txBox="1"/>
          <p:nvPr/>
        </p:nvSpPr>
        <p:spPr>
          <a:xfrm>
            <a:off x="2912918" y="4934590"/>
            <a:ext cx="6102926" cy="707886"/>
          </a:xfrm>
          <a:prstGeom prst="rect">
            <a:avLst/>
          </a:prstGeom>
          <a:noFill/>
        </p:spPr>
        <p:txBody>
          <a:bodyPr wrap="square">
            <a:spAutoFit/>
          </a:bodyPr>
          <a:lstStyle/>
          <a:p>
            <a:r>
              <a:rPr lang="en-US" sz="4000" dirty="0">
                <a:solidFill>
                  <a:srgbClr val="FFFF00"/>
                </a:solidFill>
              </a:rPr>
              <a:t>responsibleai@google.com </a:t>
            </a:r>
          </a:p>
        </p:txBody>
      </p:sp>
    </p:spTree>
    <p:extLst>
      <p:ext uri="{BB962C8B-B14F-4D97-AF65-F5344CB8AC3E}">
        <p14:creationId xmlns:p14="http://schemas.microsoft.com/office/powerpoint/2010/main" val="41733449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ED82-3376-1F36-BF59-569F2076E4C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48DBA19-4843-4835-728D-50E3173B564C}"/>
              </a:ext>
            </a:extLst>
          </p:cNvPr>
          <p:cNvSpPr>
            <a:spLocks noGrp="1"/>
          </p:cNvSpPr>
          <p:nvPr>
            <p:ph idx="1"/>
          </p:nvPr>
        </p:nvSpPr>
        <p:spPr>
          <a:xfrm>
            <a:off x="1141412" y="1773382"/>
            <a:ext cx="10094624" cy="4779817"/>
          </a:xfrm>
        </p:spPr>
        <p:txBody>
          <a:bodyPr/>
          <a:lstStyle/>
          <a:p>
            <a:r>
              <a:rPr lang="en-US" dirty="0"/>
              <a:t>https://ai.google/</a:t>
            </a:r>
          </a:p>
          <a:p>
            <a:r>
              <a:rPr lang="en-US" dirty="0"/>
              <a:t>https://blog.google/technology/ai/ai-principles/</a:t>
            </a:r>
          </a:p>
          <a:p>
            <a:r>
              <a:rPr lang="en-US" dirty="0"/>
              <a:t>https://blog.google/technology/ai/responsible-ai-principles/</a:t>
            </a:r>
          </a:p>
          <a:p>
            <a:r>
              <a:rPr lang="en-US" dirty="0"/>
              <a:t>https://pair.withgoogle.com/</a:t>
            </a:r>
          </a:p>
          <a:p>
            <a:r>
              <a:rPr lang="en-US" dirty="0"/>
              <a:t>https://ai.google/static/documents/building-a-responsible-regulatory-framework-for-ai.pdf</a:t>
            </a:r>
          </a:p>
          <a:p>
            <a:endParaRPr lang="en-US" dirty="0"/>
          </a:p>
        </p:txBody>
      </p:sp>
    </p:spTree>
    <p:extLst>
      <p:ext uri="{BB962C8B-B14F-4D97-AF65-F5344CB8AC3E}">
        <p14:creationId xmlns:p14="http://schemas.microsoft.com/office/powerpoint/2010/main" val="1141198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E17C2-4B5E-0C1A-5F61-9736DC5D3F5C}"/>
              </a:ext>
            </a:extLst>
          </p:cNvPr>
          <p:cNvPicPr>
            <a:picLocks noChangeAspect="1"/>
          </p:cNvPicPr>
          <p:nvPr/>
        </p:nvPicPr>
        <p:blipFill>
          <a:blip r:embed="rId2"/>
          <a:stretch>
            <a:fillRect/>
          </a:stretch>
        </p:blipFill>
        <p:spPr>
          <a:xfrm>
            <a:off x="2343619" y="2486143"/>
            <a:ext cx="7504762" cy="1885714"/>
          </a:xfrm>
          <a:prstGeom prst="rect">
            <a:avLst/>
          </a:prstGeom>
        </p:spPr>
      </p:pic>
    </p:spTree>
    <p:extLst>
      <p:ext uri="{BB962C8B-B14F-4D97-AF65-F5344CB8AC3E}">
        <p14:creationId xmlns:p14="http://schemas.microsoft.com/office/powerpoint/2010/main" val="24335725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F4B5C-AC0C-B97A-A293-41181DAC3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57" y="676747"/>
            <a:ext cx="9632885" cy="5504506"/>
          </a:xfrm>
          <a:prstGeom prst="rect">
            <a:avLst/>
          </a:prstGeom>
        </p:spPr>
      </p:pic>
    </p:spTree>
    <p:extLst>
      <p:ext uri="{BB962C8B-B14F-4D97-AF65-F5344CB8AC3E}">
        <p14:creationId xmlns:p14="http://schemas.microsoft.com/office/powerpoint/2010/main" val="269377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42445A-2C03-0B18-5F76-D67346BA1F4C}"/>
              </a:ext>
            </a:extLst>
          </p:cNvPr>
          <p:cNvGrpSpPr/>
          <p:nvPr/>
        </p:nvGrpSpPr>
        <p:grpSpPr>
          <a:xfrm>
            <a:off x="1647766" y="-13855"/>
            <a:ext cx="8896469" cy="6871855"/>
            <a:chOff x="972596" y="-13855"/>
            <a:chExt cx="8896469" cy="6871855"/>
          </a:xfrm>
        </p:grpSpPr>
        <p:pic>
          <p:nvPicPr>
            <p:cNvPr id="5" name="Picture 4">
              <a:extLst>
                <a:ext uri="{FF2B5EF4-FFF2-40B4-BE49-F238E27FC236}">
                  <a16:creationId xmlns:a16="http://schemas.microsoft.com/office/drawing/2014/main" id="{C6C89DE8-8C4A-D0E3-DAD2-A1FFE5CCAD4D}"/>
                </a:ext>
              </a:extLst>
            </p:cNvPr>
            <p:cNvPicPr>
              <a:picLocks noChangeAspect="1"/>
            </p:cNvPicPr>
            <p:nvPr/>
          </p:nvPicPr>
          <p:blipFill>
            <a:blip r:embed="rId2"/>
            <a:stretch>
              <a:fillRect/>
            </a:stretch>
          </p:blipFill>
          <p:spPr>
            <a:xfrm>
              <a:off x="972596" y="-13855"/>
              <a:ext cx="5009793" cy="6858000"/>
            </a:xfrm>
            <a:prstGeom prst="rect">
              <a:avLst/>
            </a:prstGeom>
          </p:spPr>
        </p:pic>
        <p:pic>
          <p:nvPicPr>
            <p:cNvPr id="7" name="Picture 6">
              <a:extLst>
                <a:ext uri="{FF2B5EF4-FFF2-40B4-BE49-F238E27FC236}">
                  <a16:creationId xmlns:a16="http://schemas.microsoft.com/office/drawing/2014/main" id="{458C5A15-2EA0-13A0-E47E-2EBBB2BC1487}"/>
                </a:ext>
              </a:extLst>
            </p:cNvPr>
            <p:cNvPicPr>
              <a:picLocks noChangeAspect="1"/>
            </p:cNvPicPr>
            <p:nvPr/>
          </p:nvPicPr>
          <p:blipFill>
            <a:blip r:embed="rId3"/>
            <a:stretch>
              <a:fillRect/>
            </a:stretch>
          </p:blipFill>
          <p:spPr>
            <a:xfrm>
              <a:off x="6202215" y="0"/>
              <a:ext cx="3666850" cy="6858000"/>
            </a:xfrm>
            <a:prstGeom prst="rect">
              <a:avLst/>
            </a:prstGeom>
          </p:spPr>
        </p:pic>
      </p:grpSp>
    </p:spTree>
    <p:extLst>
      <p:ext uri="{BB962C8B-B14F-4D97-AF65-F5344CB8AC3E}">
        <p14:creationId xmlns:p14="http://schemas.microsoft.com/office/powerpoint/2010/main" val="429481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324B0-10F5-3DE9-A37F-51FBE586C954}"/>
              </a:ext>
            </a:extLst>
          </p:cNvPr>
          <p:cNvPicPr>
            <a:picLocks noChangeAspect="1"/>
          </p:cNvPicPr>
          <p:nvPr/>
        </p:nvPicPr>
        <p:blipFill>
          <a:blip r:embed="rId2"/>
          <a:stretch>
            <a:fillRect/>
          </a:stretch>
        </p:blipFill>
        <p:spPr>
          <a:xfrm>
            <a:off x="2229333" y="2009952"/>
            <a:ext cx="7733333" cy="2838095"/>
          </a:xfrm>
          <a:prstGeom prst="rect">
            <a:avLst/>
          </a:prstGeom>
        </p:spPr>
      </p:pic>
    </p:spTree>
    <p:extLst>
      <p:ext uri="{BB962C8B-B14F-4D97-AF65-F5344CB8AC3E}">
        <p14:creationId xmlns:p14="http://schemas.microsoft.com/office/powerpoint/2010/main" val="785810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C59C-5C60-E461-C66A-BBE4F0A66B48}"/>
              </a:ext>
            </a:extLst>
          </p:cNvPr>
          <p:cNvSpPr>
            <a:spLocks noGrp="1"/>
          </p:cNvSpPr>
          <p:nvPr>
            <p:ph type="title"/>
          </p:nvPr>
        </p:nvSpPr>
        <p:spPr/>
        <p:txBody>
          <a:bodyPr/>
          <a:lstStyle/>
          <a:p>
            <a:r>
              <a:rPr lang="en-US" dirty="0"/>
              <a:t>The business Case for </a:t>
            </a:r>
            <a:br>
              <a:rPr lang="en-US" dirty="0"/>
            </a:br>
            <a:r>
              <a:rPr lang="en-US" dirty="0"/>
              <a:t>Responsible Innovation</a:t>
            </a:r>
          </a:p>
        </p:txBody>
      </p:sp>
    </p:spTree>
    <p:extLst>
      <p:ext uri="{BB962C8B-B14F-4D97-AF65-F5344CB8AC3E}">
        <p14:creationId xmlns:p14="http://schemas.microsoft.com/office/powerpoint/2010/main" val="344140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320A-F315-21F4-675C-E39E52D16361}"/>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4" name="Arrow: Right 3">
            <a:extLst>
              <a:ext uri="{FF2B5EF4-FFF2-40B4-BE49-F238E27FC236}">
                <a16:creationId xmlns:a16="http://schemas.microsoft.com/office/drawing/2014/main" id="{CA6205B9-46CD-1D1B-8469-749E198504FD}"/>
              </a:ext>
            </a:extLst>
          </p:cNvPr>
          <p:cNvSpPr/>
          <p:nvPr/>
        </p:nvSpPr>
        <p:spPr>
          <a:xfrm>
            <a:off x="2413189" y="1427016"/>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994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DF621-8308-3855-57AA-36FCB1A43AB9}"/>
              </a:ext>
            </a:extLst>
          </p:cNvPr>
          <p:cNvPicPr>
            <a:picLocks noChangeAspect="1"/>
          </p:cNvPicPr>
          <p:nvPr/>
        </p:nvPicPr>
        <p:blipFill>
          <a:blip r:embed="rId2"/>
          <a:stretch>
            <a:fillRect/>
          </a:stretch>
        </p:blipFill>
        <p:spPr>
          <a:xfrm>
            <a:off x="2934095" y="1986143"/>
            <a:ext cx="6323809" cy="2885714"/>
          </a:xfrm>
          <a:prstGeom prst="rect">
            <a:avLst/>
          </a:prstGeom>
        </p:spPr>
      </p:pic>
    </p:spTree>
    <p:extLst>
      <p:ext uri="{BB962C8B-B14F-4D97-AF65-F5344CB8AC3E}">
        <p14:creationId xmlns:p14="http://schemas.microsoft.com/office/powerpoint/2010/main" val="3416956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6ABD9-05E8-8C11-3816-C607509A099D}"/>
              </a:ext>
            </a:extLst>
          </p:cNvPr>
          <p:cNvPicPr>
            <a:picLocks noChangeAspect="1"/>
          </p:cNvPicPr>
          <p:nvPr/>
        </p:nvPicPr>
        <p:blipFill>
          <a:blip r:embed="rId2"/>
          <a:stretch>
            <a:fillRect/>
          </a:stretch>
        </p:blipFill>
        <p:spPr>
          <a:xfrm>
            <a:off x="2524571" y="1686143"/>
            <a:ext cx="7142857" cy="3485714"/>
          </a:xfrm>
          <a:prstGeom prst="rect">
            <a:avLst/>
          </a:prstGeom>
        </p:spPr>
      </p:pic>
    </p:spTree>
    <p:extLst>
      <p:ext uri="{BB962C8B-B14F-4D97-AF65-F5344CB8AC3E}">
        <p14:creationId xmlns:p14="http://schemas.microsoft.com/office/powerpoint/2010/main" val="202457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F694E-D8A6-6AB9-1104-FF3C19E0A473}"/>
              </a:ext>
            </a:extLst>
          </p:cNvPr>
          <p:cNvPicPr>
            <a:picLocks noChangeAspect="1"/>
          </p:cNvPicPr>
          <p:nvPr/>
        </p:nvPicPr>
        <p:blipFill>
          <a:blip r:embed="rId2"/>
          <a:stretch>
            <a:fillRect/>
          </a:stretch>
        </p:blipFill>
        <p:spPr>
          <a:xfrm>
            <a:off x="2276952" y="2509952"/>
            <a:ext cx="7638095" cy="1838095"/>
          </a:xfrm>
          <a:prstGeom prst="rect">
            <a:avLst/>
          </a:prstGeom>
        </p:spPr>
      </p:pic>
    </p:spTree>
    <p:extLst>
      <p:ext uri="{BB962C8B-B14F-4D97-AF65-F5344CB8AC3E}">
        <p14:creationId xmlns:p14="http://schemas.microsoft.com/office/powerpoint/2010/main" val="96155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815F8B-0415-5284-B7E1-1B6FF4069393}"/>
              </a:ext>
            </a:extLst>
          </p:cNvPr>
          <p:cNvGrpSpPr/>
          <p:nvPr/>
        </p:nvGrpSpPr>
        <p:grpSpPr>
          <a:xfrm>
            <a:off x="3224572" y="420963"/>
            <a:ext cx="5742857" cy="6016075"/>
            <a:chOff x="3224571" y="640010"/>
            <a:chExt cx="5742857" cy="6016075"/>
          </a:xfrm>
        </p:grpSpPr>
        <p:pic>
          <p:nvPicPr>
            <p:cNvPr id="3" name="Picture 2">
              <a:extLst>
                <a:ext uri="{FF2B5EF4-FFF2-40B4-BE49-F238E27FC236}">
                  <a16:creationId xmlns:a16="http://schemas.microsoft.com/office/drawing/2014/main" id="{E93FBBDB-07C1-80B7-DDFA-441333106659}"/>
                </a:ext>
              </a:extLst>
            </p:cNvPr>
            <p:cNvPicPr>
              <a:picLocks noChangeAspect="1"/>
            </p:cNvPicPr>
            <p:nvPr/>
          </p:nvPicPr>
          <p:blipFill>
            <a:blip r:embed="rId2"/>
            <a:stretch>
              <a:fillRect/>
            </a:stretch>
          </p:blipFill>
          <p:spPr>
            <a:xfrm>
              <a:off x="3457904" y="640010"/>
              <a:ext cx="5276190" cy="1657143"/>
            </a:xfrm>
            <a:prstGeom prst="rect">
              <a:avLst/>
            </a:prstGeom>
          </p:spPr>
        </p:pic>
        <p:pic>
          <p:nvPicPr>
            <p:cNvPr id="5" name="Picture 4">
              <a:extLst>
                <a:ext uri="{FF2B5EF4-FFF2-40B4-BE49-F238E27FC236}">
                  <a16:creationId xmlns:a16="http://schemas.microsoft.com/office/drawing/2014/main" id="{07BA0329-3ECC-FA28-2EDD-85B8AEED1CA7}"/>
                </a:ext>
              </a:extLst>
            </p:cNvPr>
            <p:cNvPicPr>
              <a:picLocks noChangeAspect="1"/>
            </p:cNvPicPr>
            <p:nvPr/>
          </p:nvPicPr>
          <p:blipFill>
            <a:blip r:embed="rId3"/>
            <a:stretch>
              <a:fillRect/>
            </a:stretch>
          </p:blipFill>
          <p:spPr>
            <a:xfrm>
              <a:off x="3224571" y="2371857"/>
              <a:ext cx="5742857" cy="2114286"/>
            </a:xfrm>
            <a:prstGeom prst="rect">
              <a:avLst/>
            </a:prstGeom>
          </p:spPr>
        </p:pic>
        <p:pic>
          <p:nvPicPr>
            <p:cNvPr id="7" name="Picture 6">
              <a:extLst>
                <a:ext uri="{FF2B5EF4-FFF2-40B4-BE49-F238E27FC236}">
                  <a16:creationId xmlns:a16="http://schemas.microsoft.com/office/drawing/2014/main" id="{AACF0EBC-EA68-C28E-5B82-5C9F74A6C9A8}"/>
                </a:ext>
              </a:extLst>
            </p:cNvPr>
            <p:cNvPicPr>
              <a:picLocks noChangeAspect="1"/>
            </p:cNvPicPr>
            <p:nvPr/>
          </p:nvPicPr>
          <p:blipFill>
            <a:blip r:embed="rId4"/>
            <a:stretch>
              <a:fillRect/>
            </a:stretch>
          </p:blipFill>
          <p:spPr>
            <a:xfrm>
              <a:off x="3224571" y="4560847"/>
              <a:ext cx="5723809" cy="2095238"/>
            </a:xfrm>
            <a:prstGeom prst="rect">
              <a:avLst/>
            </a:prstGeom>
          </p:spPr>
        </p:pic>
      </p:grpSp>
    </p:spTree>
    <p:extLst>
      <p:ext uri="{BB962C8B-B14F-4D97-AF65-F5344CB8AC3E}">
        <p14:creationId xmlns:p14="http://schemas.microsoft.com/office/powerpoint/2010/main" val="209254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F76F5-279B-A90F-F5E0-BE40CAAA5D37}"/>
              </a:ext>
            </a:extLst>
          </p:cNvPr>
          <p:cNvPicPr>
            <a:picLocks noChangeAspect="1"/>
          </p:cNvPicPr>
          <p:nvPr/>
        </p:nvPicPr>
        <p:blipFill>
          <a:blip r:embed="rId2"/>
          <a:stretch>
            <a:fillRect/>
          </a:stretch>
        </p:blipFill>
        <p:spPr>
          <a:xfrm>
            <a:off x="950232" y="2314714"/>
            <a:ext cx="5276190" cy="2228571"/>
          </a:xfrm>
          <a:prstGeom prst="rect">
            <a:avLst/>
          </a:prstGeom>
        </p:spPr>
      </p:pic>
      <p:pic>
        <p:nvPicPr>
          <p:cNvPr id="5" name="Picture 4">
            <a:extLst>
              <a:ext uri="{FF2B5EF4-FFF2-40B4-BE49-F238E27FC236}">
                <a16:creationId xmlns:a16="http://schemas.microsoft.com/office/drawing/2014/main" id="{4829D90D-3D16-E259-7D81-35FA401FE60C}"/>
              </a:ext>
            </a:extLst>
          </p:cNvPr>
          <p:cNvPicPr>
            <a:picLocks noChangeAspect="1"/>
          </p:cNvPicPr>
          <p:nvPr/>
        </p:nvPicPr>
        <p:blipFill>
          <a:blip r:embed="rId3"/>
          <a:stretch>
            <a:fillRect/>
          </a:stretch>
        </p:blipFill>
        <p:spPr>
          <a:xfrm>
            <a:off x="7103317" y="2419475"/>
            <a:ext cx="4247619" cy="2019048"/>
          </a:xfrm>
          <a:prstGeom prst="rect">
            <a:avLst/>
          </a:prstGeom>
        </p:spPr>
      </p:pic>
    </p:spTree>
    <p:extLst>
      <p:ext uri="{BB962C8B-B14F-4D97-AF65-F5344CB8AC3E}">
        <p14:creationId xmlns:p14="http://schemas.microsoft.com/office/powerpoint/2010/main" val="2090953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2B5CE-4F74-3AFA-EAD8-FDBBDA764C30}"/>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C0C9FA58-02FB-8260-C9BA-97C03ED55138}"/>
              </a:ext>
            </a:extLst>
          </p:cNvPr>
          <p:cNvSpPr/>
          <p:nvPr/>
        </p:nvSpPr>
        <p:spPr>
          <a:xfrm>
            <a:off x="2413189" y="2119742"/>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241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DD2F2-969D-ED85-C19E-7A3F2B3E32C3}"/>
              </a:ext>
            </a:extLst>
          </p:cNvPr>
          <p:cNvPicPr>
            <a:picLocks noChangeAspect="1"/>
          </p:cNvPicPr>
          <p:nvPr/>
        </p:nvPicPr>
        <p:blipFill>
          <a:blip r:embed="rId2"/>
          <a:stretch>
            <a:fillRect/>
          </a:stretch>
        </p:blipFill>
        <p:spPr>
          <a:xfrm>
            <a:off x="3996000" y="2848047"/>
            <a:ext cx="4200000" cy="1161905"/>
          </a:xfrm>
          <a:prstGeom prst="rect">
            <a:avLst/>
          </a:prstGeom>
        </p:spPr>
      </p:pic>
    </p:spTree>
    <p:extLst>
      <p:ext uri="{BB962C8B-B14F-4D97-AF65-F5344CB8AC3E}">
        <p14:creationId xmlns:p14="http://schemas.microsoft.com/office/powerpoint/2010/main" val="103391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1F92C-9E22-5A54-AB84-932FB797EBAC}"/>
              </a:ext>
            </a:extLst>
          </p:cNvPr>
          <p:cNvSpPr>
            <a:spLocks noGrp="1"/>
          </p:cNvSpPr>
          <p:nvPr>
            <p:ph type="title"/>
          </p:nvPr>
        </p:nvSpPr>
        <p:spPr/>
        <p:txBody>
          <a:bodyPr/>
          <a:lstStyle/>
          <a:p>
            <a:r>
              <a:rPr lang="en-US" dirty="0"/>
              <a:t>Course Introduction</a:t>
            </a:r>
          </a:p>
        </p:txBody>
      </p:sp>
    </p:spTree>
    <p:extLst>
      <p:ext uri="{BB962C8B-B14F-4D97-AF65-F5344CB8AC3E}">
        <p14:creationId xmlns:p14="http://schemas.microsoft.com/office/powerpoint/2010/main" val="2838534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1BF29-48BB-512F-A6B7-F439A422CDBA}"/>
              </a:ext>
            </a:extLst>
          </p:cNvPr>
          <p:cNvPicPr>
            <a:picLocks noChangeAspect="1"/>
          </p:cNvPicPr>
          <p:nvPr/>
        </p:nvPicPr>
        <p:blipFill>
          <a:blip r:embed="rId2"/>
          <a:stretch>
            <a:fillRect/>
          </a:stretch>
        </p:blipFill>
        <p:spPr>
          <a:xfrm>
            <a:off x="2496000" y="2124238"/>
            <a:ext cx="7200000" cy="2609524"/>
          </a:xfrm>
          <a:prstGeom prst="rect">
            <a:avLst/>
          </a:prstGeom>
        </p:spPr>
      </p:pic>
    </p:spTree>
    <p:extLst>
      <p:ext uri="{BB962C8B-B14F-4D97-AF65-F5344CB8AC3E}">
        <p14:creationId xmlns:p14="http://schemas.microsoft.com/office/powerpoint/2010/main" val="4136846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28E14-5F22-566F-0EFD-BBD3258C0052}"/>
              </a:ext>
            </a:extLst>
          </p:cNvPr>
          <p:cNvPicPr>
            <a:picLocks noChangeAspect="1"/>
          </p:cNvPicPr>
          <p:nvPr/>
        </p:nvPicPr>
        <p:blipFill>
          <a:blip r:embed="rId2"/>
          <a:stretch>
            <a:fillRect/>
          </a:stretch>
        </p:blipFill>
        <p:spPr>
          <a:xfrm>
            <a:off x="3162666" y="2614714"/>
            <a:ext cx="5866667" cy="1628571"/>
          </a:xfrm>
          <a:prstGeom prst="rect">
            <a:avLst/>
          </a:prstGeom>
        </p:spPr>
      </p:pic>
    </p:spTree>
    <p:extLst>
      <p:ext uri="{BB962C8B-B14F-4D97-AF65-F5344CB8AC3E}">
        <p14:creationId xmlns:p14="http://schemas.microsoft.com/office/powerpoint/2010/main" val="1260247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2812474"/>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71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C8CC3-6E61-40E2-DCF8-2609D9EC117B}"/>
              </a:ext>
            </a:extLst>
          </p:cNvPr>
          <p:cNvPicPr>
            <a:picLocks noChangeAspect="1"/>
          </p:cNvPicPr>
          <p:nvPr/>
        </p:nvPicPr>
        <p:blipFill>
          <a:blip r:embed="rId2"/>
          <a:stretch>
            <a:fillRect/>
          </a:stretch>
        </p:blipFill>
        <p:spPr>
          <a:xfrm>
            <a:off x="3096000" y="2581381"/>
            <a:ext cx="6000000" cy="1695238"/>
          </a:xfrm>
          <a:prstGeom prst="rect">
            <a:avLst/>
          </a:prstGeom>
        </p:spPr>
      </p:pic>
    </p:spTree>
    <p:extLst>
      <p:ext uri="{BB962C8B-B14F-4D97-AF65-F5344CB8AC3E}">
        <p14:creationId xmlns:p14="http://schemas.microsoft.com/office/powerpoint/2010/main" val="3630014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26834-0AE5-7461-2DC1-844C19896CA7}"/>
              </a:ext>
            </a:extLst>
          </p:cNvPr>
          <p:cNvPicPr>
            <a:picLocks noChangeAspect="1"/>
          </p:cNvPicPr>
          <p:nvPr/>
        </p:nvPicPr>
        <p:blipFill>
          <a:blip r:embed="rId2"/>
          <a:stretch>
            <a:fillRect/>
          </a:stretch>
        </p:blipFill>
        <p:spPr>
          <a:xfrm>
            <a:off x="2776952" y="2109952"/>
            <a:ext cx="6638095" cy="2638095"/>
          </a:xfrm>
          <a:prstGeom prst="rect">
            <a:avLst/>
          </a:prstGeom>
        </p:spPr>
      </p:pic>
    </p:spTree>
    <p:extLst>
      <p:ext uri="{BB962C8B-B14F-4D97-AF65-F5344CB8AC3E}">
        <p14:creationId xmlns:p14="http://schemas.microsoft.com/office/powerpoint/2010/main" val="3171427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07151-7086-8B70-ADCB-0F0ADD9E4124}"/>
              </a:ext>
            </a:extLst>
          </p:cNvPr>
          <p:cNvPicPr>
            <a:picLocks noChangeAspect="1"/>
          </p:cNvPicPr>
          <p:nvPr/>
        </p:nvPicPr>
        <p:blipFill>
          <a:blip r:embed="rId2"/>
          <a:stretch>
            <a:fillRect/>
          </a:stretch>
        </p:blipFill>
        <p:spPr>
          <a:xfrm>
            <a:off x="2443619" y="1924238"/>
            <a:ext cx="7304762" cy="3009524"/>
          </a:xfrm>
          <a:prstGeom prst="rect">
            <a:avLst/>
          </a:prstGeom>
        </p:spPr>
      </p:pic>
    </p:spTree>
    <p:extLst>
      <p:ext uri="{BB962C8B-B14F-4D97-AF65-F5344CB8AC3E}">
        <p14:creationId xmlns:p14="http://schemas.microsoft.com/office/powerpoint/2010/main" val="2173247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6D7A5-2C6A-9F5A-A542-F7EAC36A93D1}"/>
              </a:ext>
            </a:extLst>
          </p:cNvPr>
          <p:cNvPicPr>
            <a:picLocks noChangeAspect="1"/>
          </p:cNvPicPr>
          <p:nvPr/>
        </p:nvPicPr>
        <p:blipFill>
          <a:blip r:embed="rId2"/>
          <a:stretch>
            <a:fillRect/>
          </a:stretch>
        </p:blipFill>
        <p:spPr>
          <a:xfrm>
            <a:off x="2710286" y="1824238"/>
            <a:ext cx="6771428" cy="3209524"/>
          </a:xfrm>
          <a:prstGeom prst="rect">
            <a:avLst/>
          </a:prstGeom>
        </p:spPr>
      </p:pic>
    </p:spTree>
    <p:extLst>
      <p:ext uri="{BB962C8B-B14F-4D97-AF65-F5344CB8AC3E}">
        <p14:creationId xmlns:p14="http://schemas.microsoft.com/office/powerpoint/2010/main" val="1739172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52F8F-12F7-6E32-10E9-9F5E75981E6B}"/>
              </a:ext>
            </a:extLst>
          </p:cNvPr>
          <p:cNvPicPr>
            <a:picLocks noChangeAspect="1"/>
          </p:cNvPicPr>
          <p:nvPr/>
        </p:nvPicPr>
        <p:blipFill>
          <a:blip r:embed="rId2"/>
          <a:stretch>
            <a:fillRect/>
          </a:stretch>
        </p:blipFill>
        <p:spPr>
          <a:xfrm>
            <a:off x="3386476" y="2348047"/>
            <a:ext cx="5419048" cy="2161905"/>
          </a:xfrm>
          <a:prstGeom prst="rect">
            <a:avLst/>
          </a:prstGeom>
        </p:spPr>
      </p:pic>
    </p:spTree>
    <p:extLst>
      <p:ext uri="{BB962C8B-B14F-4D97-AF65-F5344CB8AC3E}">
        <p14:creationId xmlns:p14="http://schemas.microsoft.com/office/powerpoint/2010/main" val="41101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574DA-04B5-1D3A-3249-963C840AB4CA}"/>
              </a:ext>
            </a:extLst>
          </p:cNvPr>
          <p:cNvPicPr>
            <a:picLocks noChangeAspect="1"/>
          </p:cNvPicPr>
          <p:nvPr/>
        </p:nvPicPr>
        <p:blipFill>
          <a:blip r:embed="rId2"/>
          <a:stretch>
            <a:fillRect/>
          </a:stretch>
        </p:blipFill>
        <p:spPr>
          <a:xfrm>
            <a:off x="3043619" y="2319476"/>
            <a:ext cx="6104762" cy="2219048"/>
          </a:xfrm>
          <a:prstGeom prst="rect">
            <a:avLst/>
          </a:prstGeom>
        </p:spPr>
      </p:pic>
    </p:spTree>
    <p:extLst>
      <p:ext uri="{BB962C8B-B14F-4D97-AF65-F5344CB8AC3E}">
        <p14:creationId xmlns:p14="http://schemas.microsoft.com/office/powerpoint/2010/main" val="1148177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349135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78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DE88FE-71EF-69EF-5B8D-99C25FC0548B}"/>
              </a:ext>
            </a:extLst>
          </p:cNvPr>
          <p:cNvPicPr>
            <a:picLocks noChangeAspect="1"/>
          </p:cNvPicPr>
          <p:nvPr/>
        </p:nvPicPr>
        <p:blipFill>
          <a:blip r:embed="rId2"/>
          <a:stretch>
            <a:fillRect/>
          </a:stretch>
        </p:blipFill>
        <p:spPr>
          <a:xfrm>
            <a:off x="1710286" y="995666"/>
            <a:ext cx="8771428" cy="4866667"/>
          </a:xfrm>
          <a:prstGeom prst="rect">
            <a:avLst/>
          </a:prstGeom>
        </p:spPr>
      </p:pic>
    </p:spTree>
    <p:extLst>
      <p:ext uri="{BB962C8B-B14F-4D97-AF65-F5344CB8AC3E}">
        <p14:creationId xmlns:p14="http://schemas.microsoft.com/office/powerpoint/2010/main" val="1047496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13BF0-E4E3-1E38-82BD-E4682290236D}"/>
              </a:ext>
            </a:extLst>
          </p:cNvPr>
          <p:cNvPicPr>
            <a:picLocks noChangeAspect="1"/>
          </p:cNvPicPr>
          <p:nvPr/>
        </p:nvPicPr>
        <p:blipFill>
          <a:blip r:embed="rId2"/>
          <a:stretch>
            <a:fillRect/>
          </a:stretch>
        </p:blipFill>
        <p:spPr>
          <a:xfrm>
            <a:off x="2429333" y="2138524"/>
            <a:ext cx="7333333" cy="2580952"/>
          </a:xfrm>
          <a:prstGeom prst="rect">
            <a:avLst/>
          </a:prstGeom>
        </p:spPr>
      </p:pic>
    </p:spTree>
    <p:extLst>
      <p:ext uri="{BB962C8B-B14F-4D97-AF65-F5344CB8AC3E}">
        <p14:creationId xmlns:p14="http://schemas.microsoft.com/office/powerpoint/2010/main" val="2896475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ECB1D-A459-68E5-0426-4607EC5882AE}"/>
              </a:ext>
            </a:extLst>
          </p:cNvPr>
          <p:cNvPicPr>
            <a:picLocks noChangeAspect="1"/>
          </p:cNvPicPr>
          <p:nvPr/>
        </p:nvPicPr>
        <p:blipFill>
          <a:blip r:embed="rId2"/>
          <a:stretch>
            <a:fillRect/>
          </a:stretch>
        </p:blipFill>
        <p:spPr>
          <a:xfrm>
            <a:off x="2496000" y="1500428"/>
            <a:ext cx="7200000" cy="3857143"/>
          </a:xfrm>
          <a:prstGeom prst="rect">
            <a:avLst/>
          </a:prstGeom>
        </p:spPr>
      </p:pic>
    </p:spTree>
    <p:extLst>
      <p:ext uri="{BB962C8B-B14F-4D97-AF65-F5344CB8AC3E}">
        <p14:creationId xmlns:p14="http://schemas.microsoft.com/office/powerpoint/2010/main" val="444322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ABFF1-C71C-FD59-BED3-B3FBEC78C914}"/>
              </a:ext>
            </a:extLst>
          </p:cNvPr>
          <p:cNvPicPr>
            <a:picLocks noChangeAspect="1"/>
          </p:cNvPicPr>
          <p:nvPr/>
        </p:nvPicPr>
        <p:blipFill>
          <a:blip r:embed="rId2"/>
          <a:stretch>
            <a:fillRect/>
          </a:stretch>
        </p:blipFill>
        <p:spPr>
          <a:xfrm>
            <a:off x="2581714" y="1971857"/>
            <a:ext cx="7028571" cy="2914286"/>
          </a:xfrm>
          <a:prstGeom prst="rect">
            <a:avLst/>
          </a:prstGeom>
        </p:spPr>
      </p:pic>
    </p:spTree>
    <p:extLst>
      <p:ext uri="{BB962C8B-B14F-4D97-AF65-F5344CB8AC3E}">
        <p14:creationId xmlns:p14="http://schemas.microsoft.com/office/powerpoint/2010/main" val="340035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13E0A-9056-10AF-4B1F-F2ACDA071472}"/>
              </a:ext>
            </a:extLst>
          </p:cNvPr>
          <p:cNvPicPr>
            <a:picLocks noChangeAspect="1"/>
          </p:cNvPicPr>
          <p:nvPr/>
        </p:nvPicPr>
        <p:blipFill>
          <a:blip r:embed="rId2"/>
          <a:stretch>
            <a:fillRect/>
          </a:stretch>
        </p:blipFill>
        <p:spPr>
          <a:xfrm>
            <a:off x="2829333" y="2352809"/>
            <a:ext cx="6533333" cy="2152381"/>
          </a:xfrm>
          <a:prstGeom prst="rect">
            <a:avLst/>
          </a:prstGeom>
        </p:spPr>
      </p:pic>
    </p:spTree>
    <p:extLst>
      <p:ext uri="{BB962C8B-B14F-4D97-AF65-F5344CB8AC3E}">
        <p14:creationId xmlns:p14="http://schemas.microsoft.com/office/powerpoint/2010/main" val="2496923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DC160-B258-54A4-9B98-73E9B299C074}"/>
              </a:ext>
            </a:extLst>
          </p:cNvPr>
          <p:cNvPicPr>
            <a:picLocks noChangeAspect="1"/>
          </p:cNvPicPr>
          <p:nvPr/>
        </p:nvPicPr>
        <p:blipFill>
          <a:blip r:embed="rId2"/>
          <a:stretch>
            <a:fillRect/>
          </a:stretch>
        </p:blipFill>
        <p:spPr>
          <a:xfrm>
            <a:off x="3000762" y="2343285"/>
            <a:ext cx="6190476" cy="2171429"/>
          </a:xfrm>
          <a:prstGeom prst="rect">
            <a:avLst/>
          </a:prstGeom>
        </p:spPr>
      </p:pic>
    </p:spTree>
    <p:extLst>
      <p:ext uri="{BB962C8B-B14F-4D97-AF65-F5344CB8AC3E}">
        <p14:creationId xmlns:p14="http://schemas.microsoft.com/office/powerpoint/2010/main" val="37789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306E2-80AB-51F1-46A4-176AC0EF8CC0}"/>
              </a:ext>
            </a:extLst>
          </p:cNvPr>
          <p:cNvPicPr>
            <a:picLocks noChangeAspect="1"/>
          </p:cNvPicPr>
          <p:nvPr/>
        </p:nvPicPr>
        <p:blipFill>
          <a:blip r:embed="rId2"/>
          <a:stretch>
            <a:fillRect/>
          </a:stretch>
        </p:blipFill>
        <p:spPr>
          <a:xfrm>
            <a:off x="2724571" y="1457571"/>
            <a:ext cx="6742857" cy="3942857"/>
          </a:xfrm>
          <a:prstGeom prst="rect">
            <a:avLst/>
          </a:prstGeom>
        </p:spPr>
      </p:pic>
    </p:spTree>
    <p:extLst>
      <p:ext uri="{BB962C8B-B14F-4D97-AF65-F5344CB8AC3E}">
        <p14:creationId xmlns:p14="http://schemas.microsoft.com/office/powerpoint/2010/main" val="3588332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415637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83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8BC48-0B87-2056-1A0F-73CC3E65CD9D}"/>
              </a:ext>
            </a:extLst>
          </p:cNvPr>
          <p:cNvPicPr>
            <a:picLocks noChangeAspect="1"/>
          </p:cNvPicPr>
          <p:nvPr/>
        </p:nvPicPr>
        <p:blipFill>
          <a:blip r:embed="rId2"/>
          <a:stretch>
            <a:fillRect/>
          </a:stretch>
        </p:blipFill>
        <p:spPr>
          <a:xfrm>
            <a:off x="2538857" y="2133762"/>
            <a:ext cx="7114286" cy="2590476"/>
          </a:xfrm>
          <a:prstGeom prst="rect">
            <a:avLst/>
          </a:prstGeom>
        </p:spPr>
      </p:pic>
    </p:spTree>
    <p:extLst>
      <p:ext uri="{BB962C8B-B14F-4D97-AF65-F5344CB8AC3E}">
        <p14:creationId xmlns:p14="http://schemas.microsoft.com/office/powerpoint/2010/main" val="307488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90FD1-7ABF-395A-E074-21D8683495E0}"/>
              </a:ext>
            </a:extLst>
          </p:cNvPr>
          <p:cNvPicPr>
            <a:picLocks noChangeAspect="1"/>
          </p:cNvPicPr>
          <p:nvPr/>
        </p:nvPicPr>
        <p:blipFill>
          <a:blip r:embed="rId2"/>
          <a:stretch>
            <a:fillRect/>
          </a:stretch>
        </p:blipFill>
        <p:spPr>
          <a:xfrm>
            <a:off x="2848381" y="1090695"/>
            <a:ext cx="6495238" cy="1323810"/>
          </a:xfrm>
          <a:prstGeom prst="rect">
            <a:avLst/>
          </a:prstGeom>
        </p:spPr>
      </p:pic>
      <p:pic>
        <p:nvPicPr>
          <p:cNvPr id="5" name="Picture 4">
            <a:extLst>
              <a:ext uri="{FF2B5EF4-FFF2-40B4-BE49-F238E27FC236}">
                <a16:creationId xmlns:a16="http://schemas.microsoft.com/office/drawing/2014/main" id="{A1684D9C-6135-9072-921F-244AF2B00A29}"/>
              </a:ext>
            </a:extLst>
          </p:cNvPr>
          <p:cNvPicPr>
            <a:picLocks noChangeAspect="1"/>
          </p:cNvPicPr>
          <p:nvPr/>
        </p:nvPicPr>
        <p:blipFill>
          <a:blip r:embed="rId3"/>
          <a:stretch>
            <a:fillRect/>
          </a:stretch>
        </p:blipFill>
        <p:spPr>
          <a:xfrm>
            <a:off x="3143619" y="2743285"/>
            <a:ext cx="5904762" cy="1371429"/>
          </a:xfrm>
          <a:prstGeom prst="rect">
            <a:avLst/>
          </a:prstGeom>
        </p:spPr>
      </p:pic>
    </p:spTree>
    <p:extLst>
      <p:ext uri="{BB962C8B-B14F-4D97-AF65-F5344CB8AC3E}">
        <p14:creationId xmlns:p14="http://schemas.microsoft.com/office/powerpoint/2010/main" val="1854144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4807533"/>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64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14214-5BFE-9F4B-2803-BAD8589B7072}"/>
              </a:ext>
            </a:extLst>
          </p:cNvPr>
          <p:cNvPicPr>
            <a:picLocks noChangeAspect="1"/>
          </p:cNvPicPr>
          <p:nvPr/>
        </p:nvPicPr>
        <p:blipFill>
          <a:blip r:embed="rId2"/>
          <a:stretch>
            <a:fillRect/>
          </a:stretch>
        </p:blipFill>
        <p:spPr>
          <a:xfrm>
            <a:off x="3076952" y="2371857"/>
            <a:ext cx="6038095" cy="2114286"/>
          </a:xfrm>
          <a:prstGeom prst="rect">
            <a:avLst/>
          </a:prstGeom>
        </p:spPr>
      </p:pic>
    </p:spTree>
    <p:extLst>
      <p:ext uri="{BB962C8B-B14F-4D97-AF65-F5344CB8AC3E}">
        <p14:creationId xmlns:p14="http://schemas.microsoft.com/office/powerpoint/2010/main" val="2836140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499385-8368-D232-13AB-E925BA2616A9}"/>
              </a:ext>
            </a:extLst>
          </p:cNvPr>
          <p:cNvGrpSpPr/>
          <p:nvPr/>
        </p:nvGrpSpPr>
        <p:grpSpPr>
          <a:xfrm>
            <a:off x="2453143" y="398140"/>
            <a:ext cx="7285714" cy="6061720"/>
            <a:chOff x="2453143" y="796280"/>
            <a:chExt cx="7285714" cy="6061720"/>
          </a:xfrm>
        </p:grpSpPr>
        <p:pic>
          <p:nvPicPr>
            <p:cNvPr id="3" name="Picture 2">
              <a:extLst>
                <a:ext uri="{FF2B5EF4-FFF2-40B4-BE49-F238E27FC236}">
                  <a16:creationId xmlns:a16="http://schemas.microsoft.com/office/drawing/2014/main" id="{C8B53C43-AC92-FCB8-87D2-8BE154F74B79}"/>
                </a:ext>
              </a:extLst>
            </p:cNvPr>
            <p:cNvPicPr>
              <a:picLocks noChangeAspect="1"/>
            </p:cNvPicPr>
            <p:nvPr/>
          </p:nvPicPr>
          <p:blipFill>
            <a:blip r:embed="rId2"/>
            <a:stretch>
              <a:fillRect/>
            </a:stretch>
          </p:blipFill>
          <p:spPr>
            <a:xfrm>
              <a:off x="2553143" y="796280"/>
              <a:ext cx="7085714" cy="1247619"/>
            </a:xfrm>
            <a:prstGeom prst="rect">
              <a:avLst/>
            </a:prstGeom>
          </p:spPr>
        </p:pic>
        <p:pic>
          <p:nvPicPr>
            <p:cNvPr id="5" name="Picture 4">
              <a:extLst>
                <a:ext uri="{FF2B5EF4-FFF2-40B4-BE49-F238E27FC236}">
                  <a16:creationId xmlns:a16="http://schemas.microsoft.com/office/drawing/2014/main" id="{7E869114-3B81-64FD-C5EF-96212E0EC376}"/>
                </a:ext>
              </a:extLst>
            </p:cNvPr>
            <p:cNvPicPr>
              <a:picLocks noChangeAspect="1"/>
            </p:cNvPicPr>
            <p:nvPr/>
          </p:nvPicPr>
          <p:blipFill>
            <a:blip r:embed="rId3"/>
            <a:stretch>
              <a:fillRect/>
            </a:stretch>
          </p:blipFill>
          <p:spPr>
            <a:xfrm>
              <a:off x="2786476" y="2429000"/>
              <a:ext cx="6619048" cy="2000000"/>
            </a:xfrm>
            <a:prstGeom prst="rect">
              <a:avLst/>
            </a:prstGeom>
          </p:spPr>
        </p:pic>
        <p:pic>
          <p:nvPicPr>
            <p:cNvPr id="7" name="Picture 6">
              <a:extLst>
                <a:ext uri="{FF2B5EF4-FFF2-40B4-BE49-F238E27FC236}">
                  <a16:creationId xmlns:a16="http://schemas.microsoft.com/office/drawing/2014/main" id="{5038A081-A972-AEF6-4916-3ACA58D69A63}"/>
                </a:ext>
              </a:extLst>
            </p:cNvPr>
            <p:cNvPicPr>
              <a:picLocks noChangeAspect="1"/>
            </p:cNvPicPr>
            <p:nvPr/>
          </p:nvPicPr>
          <p:blipFill>
            <a:blip r:embed="rId4"/>
            <a:stretch>
              <a:fillRect/>
            </a:stretch>
          </p:blipFill>
          <p:spPr>
            <a:xfrm>
              <a:off x="2453143" y="4648476"/>
              <a:ext cx="7285714" cy="2209524"/>
            </a:xfrm>
            <a:prstGeom prst="rect">
              <a:avLst/>
            </a:prstGeom>
          </p:spPr>
        </p:pic>
      </p:grpSp>
    </p:spTree>
    <p:extLst>
      <p:ext uri="{BB962C8B-B14F-4D97-AF65-F5344CB8AC3E}">
        <p14:creationId xmlns:p14="http://schemas.microsoft.com/office/powerpoint/2010/main" val="1157799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3F9B3-5DDC-9BE1-ADC3-F883225C9AF8}"/>
              </a:ext>
            </a:extLst>
          </p:cNvPr>
          <p:cNvPicPr>
            <a:picLocks noChangeAspect="1"/>
          </p:cNvPicPr>
          <p:nvPr/>
        </p:nvPicPr>
        <p:blipFill>
          <a:blip r:embed="rId2"/>
          <a:stretch>
            <a:fillRect/>
          </a:stretch>
        </p:blipFill>
        <p:spPr>
          <a:xfrm>
            <a:off x="2995080" y="684251"/>
            <a:ext cx="7063320" cy="5489497"/>
          </a:xfrm>
          <a:prstGeom prst="rect">
            <a:avLst/>
          </a:prstGeom>
        </p:spPr>
      </p:pic>
      <p:sp>
        <p:nvSpPr>
          <p:cNvPr id="3" name="Arrow: Right 2">
            <a:extLst>
              <a:ext uri="{FF2B5EF4-FFF2-40B4-BE49-F238E27FC236}">
                <a16:creationId xmlns:a16="http://schemas.microsoft.com/office/drawing/2014/main" id="{A903DED2-A057-1BA2-89FF-8F879032673F}"/>
              </a:ext>
            </a:extLst>
          </p:cNvPr>
          <p:cNvSpPr/>
          <p:nvPr/>
        </p:nvSpPr>
        <p:spPr>
          <a:xfrm>
            <a:off x="2413189" y="5514118"/>
            <a:ext cx="1163782" cy="55418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279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132A4-9818-88A9-A1B6-FAEE02C4ADC1}"/>
              </a:ext>
            </a:extLst>
          </p:cNvPr>
          <p:cNvPicPr>
            <a:picLocks noChangeAspect="1"/>
          </p:cNvPicPr>
          <p:nvPr/>
        </p:nvPicPr>
        <p:blipFill>
          <a:blip r:embed="rId2"/>
          <a:stretch>
            <a:fillRect/>
          </a:stretch>
        </p:blipFill>
        <p:spPr>
          <a:xfrm>
            <a:off x="2543619" y="1971857"/>
            <a:ext cx="7104762" cy="2914286"/>
          </a:xfrm>
          <a:prstGeom prst="rect">
            <a:avLst/>
          </a:prstGeom>
        </p:spPr>
      </p:pic>
    </p:spTree>
    <p:extLst>
      <p:ext uri="{BB962C8B-B14F-4D97-AF65-F5344CB8AC3E}">
        <p14:creationId xmlns:p14="http://schemas.microsoft.com/office/powerpoint/2010/main" val="1242177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3F977-B073-AC09-E54E-E22C9F4AD400}"/>
              </a:ext>
            </a:extLst>
          </p:cNvPr>
          <p:cNvPicPr>
            <a:picLocks noChangeAspect="1"/>
          </p:cNvPicPr>
          <p:nvPr/>
        </p:nvPicPr>
        <p:blipFill>
          <a:blip r:embed="rId2"/>
          <a:stretch>
            <a:fillRect/>
          </a:stretch>
        </p:blipFill>
        <p:spPr>
          <a:xfrm>
            <a:off x="2948381" y="2357571"/>
            <a:ext cx="6295238" cy="2142857"/>
          </a:xfrm>
          <a:prstGeom prst="rect">
            <a:avLst/>
          </a:prstGeom>
        </p:spPr>
      </p:pic>
    </p:spTree>
    <p:extLst>
      <p:ext uri="{BB962C8B-B14F-4D97-AF65-F5344CB8AC3E}">
        <p14:creationId xmlns:p14="http://schemas.microsoft.com/office/powerpoint/2010/main" val="931883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23B-555F-8915-147B-E88B2FC67779}"/>
              </a:ext>
            </a:extLst>
          </p:cNvPr>
          <p:cNvSpPr>
            <a:spLocks noGrp="1"/>
          </p:cNvSpPr>
          <p:nvPr>
            <p:ph type="title"/>
          </p:nvPr>
        </p:nvSpPr>
        <p:spPr/>
        <p:txBody>
          <a:bodyPr/>
          <a:lstStyle/>
          <a:p>
            <a:r>
              <a:rPr lang="en-US" dirty="0"/>
              <a:t>Ai’s technical Considerations </a:t>
            </a:r>
            <a:br>
              <a:rPr lang="en-US" dirty="0"/>
            </a:br>
            <a:r>
              <a:rPr lang="en-US" dirty="0"/>
              <a:t>and Ethical Concerns</a:t>
            </a:r>
          </a:p>
        </p:txBody>
      </p:sp>
    </p:spTree>
    <p:extLst>
      <p:ext uri="{BB962C8B-B14F-4D97-AF65-F5344CB8AC3E}">
        <p14:creationId xmlns:p14="http://schemas.microsoft.com/office/powerpoint/2010/main" val="3341091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04F2F-DF8F-6B7D-B48F-34A94F20E929}"/>
              </a:ext>
            </a:extLst>
          </p:cNvPr>
          <p:cNvPicPr>
            <a:picLocks noChangeAspect="1"/>
          </p:cNvPicPr>
          <p:nvPr/>
        </p:nvPicPr>
        <p:blipFill>
          <a:blip r:embed="rId2"/>
          <a:stretch>
            <a:fillRect/>
          </a:stretch>
        </p:blipFill>
        <p:spPr>
          <a:xfrm>
            <a:off x="1986681" y="2068298"/>
            <a:ext cx="8218638" cy="2721403"/>
          </a:xfrm>
          <a:prstGeom prst="rect">
            <a:avLst/>
          </a:prstGeom>
        </p:spPr>
      </p:pic>
    </p:spTree>
    <p:extLst>
      <p:ext uri="{BB962C8B-B14F-4D97-AF65-F5344CB8AC3E}">
        <p14:creationId xmlns:p14="http://schemas.microsoft.com/office/powerpoint/2010/main" val="3264268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920D9-D0B5-E99D-15B5-57369D285EA1}"/>
              </a:ext>
            </a:extLst>
          </p:cNvPr>
          <p:cNvPicPr>
            <a:picLocks noChangeAspect="1"/>
          </p:cNvPicPr>
          <p:nvPr/>
        </p:nvPicPr>
        <p:blipFill>
          <a:blip r:embed="rId2"/>
          <a:stretch>
            <a:fillRect/>
          </a:stretch>
        </p:blipFill>
        <p:spPr>
          <a:xfrm>
            <a:off x="2715047" y="2576619"/>
            <a:ext cx="6761905" cy="1704762"/>
          </a:xfrm>
          <a:prstGeom prst="rect">
            <a:avLst/>
          </a:prstGeom>
        </p:spPr>
      </p:pic>
    </p:spTree>
    <p:extLst>
      <p:ext uri="{BB962C8B-B14F-4D97-AF65-F5344CB8AC3E}">
        <p14:creationId xmlns:p14="http://schemas.microsoft.com/office/powerpoint/2010/main" val="3304554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D81C3-40C4-E7AB-E6BA-6A038CA23E6E}"/>
              </a:ext>
            </a:extLst>
          </p:cNvPr>
          <p:cNvPicPr>
            <a:picLocks noChangeAspect="1"/>
          </p:cNvPicPr>
          <p:nvPr/>
        </p:nvPicPr>
        <p:blipFill>
          <a:blip r:embed="rId2"/>
          <a:stretch>
            <a:fillRect/>
          </a:stretch>
        </p:blipFill>
        <p:spPr>
          <a:xfrm>
            <a:off x="2627204" y="2033858"/>
            <a:ext cx="6937591" cy="2790284"/>
          </a:xfrm>
          <a:prstGeom prst="rect">
            <a:avLst/>
          </a:prstGeom>
        </p:spPr>
      </p:pic>
    </p:spTree>
    <p:extLst>
      <p:ext uri="{BB962C8B-B14F-4D97-AF65-F5344CB8AC3E}">
        <p14:creationId xmlns:p14="http://schemas.microsoft.com/office/powerpoint/2010/main" val="2772033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EB5A8-6E68-5B48-F987-2ADB2FF60E38}"/>
              </a:ext>
            </a:extLst>
          </p:cNvPr>
          <p:cNvPicPr>
            <a:picLocks noChangeAspect="1"/>
          </p:cNvPicPr>
          <p:nvPr/>
        </p:nvPicPr>
        <p:blipFill>
          <a:blip r:embed="rId2"/>
          <a:stretch>
            <a:fillRect/>
          </a:stretch>
        </p:blipFill>
        <p:spPr>
          <a:xfrm>
            <a:off x="3386476" y="2067095"/>
            <a:ext cx="5419048" cy="2723809"/>
          </a:xfrm>
          <a:prstGeom prst="rect">
            <a:avLst/>
          </a:prstGeom>
        </p:spPr>
      </p:pic>
    </p:spTree>
    <p:extLst>
      <p:ext uri="{BB962C8B-B14F-4D97-AF65-F5344CB8AC3E}">
        <p14:creationId xmlns:p14="http://schemas.microsoft.com/office/powerpoint/2010/main" val="1356094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589A8-E016-C691-6967-63B1CBABE628}"/>
              </a:ext>
            </a:extLst>
          </p:cNvPr>
          <p:cNvPicPr>
            <a:picLocks noChangeAspect="1"/>
          </p:cNvPicPr>
          <p:nvPr/>
        </p:nvPicPr>
        <p:blipFill>
          <a:blip r:embed="rId2"/>
          <a:stretch>
            <a:fillRect/>
          </a:stretch>
        </p:blipFill>
        <p:spPr>
          <a:xfrm>
            <a:off x="2953143" y="2814714"/>
            <a:ext cx="6285714" cy="1228571"/>
          </a:xfrm>
          <a:prstGeom prst="rect">
            <a:avLst/>
          </a:prstGeom>
        </p:spPr>
      </p:pic>
    </p:spTree>
    <p:extLst>
      <p:ext uri="{BB962C8B-B14F-4D97-AF65-F5344CB8AC3E}">
        <p14:creationId xmlns:p14="http://schemas.microsoft.com/office/powerpoint/2010/main" val="405084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32A79-4C17-9D0A-2527-DA3851FF1838}"/>
              </a:ext>
            </a:extLst>
          </p:cNvPr>
          <p:cNvPicPr>
            <a:picLocks noChangeAspect="1"/>
          </p:cNvPicPr>
          <p:nvPr/>
        </p:nvPicPr>
        <p:blipFill>
          <a:blip r:embed="rId2"/>
          <a:stretch>
            <a:fillRect/>
          </a:stretch>
        </p:blipFill>
        <p:spPr>
          <a:xfrm>
            <a:off x="3138857" y="2833762"/>
            <a:ext cx="5914286" cy="1190476"/>
          </a:xfrm>
          <a:prstGeom prst="rect">
            <a:avLst/>
          </a:prstGeom>
        </p:spPr>
      </p:pic>
    </p:spTree>
    <p:extLst>
      <p:ext uri="{BB962C8B-B14F-4D97-AF65-F5344CB8AC3E}">
        <p14:creationId xmlns:p14="http://schemas.microsoft.com/office/powerpoint/2010/main" val="2946350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B6785-BE23-9B4B-E780-9EA7299807A7}"/>
              </a:ext>
            </a:extLst>
          </p:cNvPr>
          <p:cNvPicPr>
            <a:picLocks noChangeAspect="1"/>
          </p:cNvPicPr>
          <p:nvPr/>
        </p:nvPicPr>
        <p:blipFill>
          <a:blip r:embed="rId2"/>
          <a:stretch>
            <a:fillRect/>
          </a:stretch>
        </p:blipFill>
        <p:spPr>
          <a:xfrm>
            <a:off x="2786476" y="2352809"/>
            <a:ext cx="6619048" cy="2152381"/>
          </a:xfrm>
          <a:prstGeom prst="rect">
            <a:avLst/>
          </a:prstGeom>
        </p:spPr>
      </p:pic>
    </p:spTree>
    <p:extLst>
      <p:ext uri="{BB962C8B-B14F-4D97-AF65-F5344CB8AC3E}">
        <p14:creationId xmlns:p14="http://schemas.microsoft.com/office/powerpoint/2010/main" val="4155959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8731C-2C51-CC2F-6AC9-ADB06D637CB3}"/>
              </a:ext>
            </a:extLst>
          </p:cNvPr>
          <p:cNvPicPr>
            <a:picLocks noChangeAspect="1"/>
          </p:cNvPicPr>
          <p:nvPr/>
        </p:nvPicPr>
        <p:blipFill>
          <a:blip r:embed="rId2"/>
          <a:stretch>
            <a:fillRect/>
          </a:stretch>
        </p:blipFill>
        <p:spPr>
          <a:xfrm>
            <a:off x="2086476" y="1848047"/>
            <a:ext cx="8019048" cy="3161905"/>
          </a:xfrm>
          <a:prstGeom prst="rect">
            <a:avLst/>
          </a:prstGeom>
        </p:spPr>
      </p:pic>
    </p:spTree>
    <p:extLst>
      <p:ext uri="{BB962C8B-B14F-4D97-AF65-F5344CB8AC3E}">
        <p14:creationId xmlns:p14="http://schemas.microsoft.com/office/powerpoint/2010/main" val="4288188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F6D1F-E707-59B3-14E3-6A8DC8B84D0A}"/>
              </a:ext>
            </a:extLst>
          </p:cNvPr>
          <p:cNvPicPr>
            <a:picLocks noChangeAspect="1"/>
          </p:cNvPicPr>
          <p:nvPr/>
        </p:nvPicPr>
        <p:blipFill>
          <a:blip r:embed="rId2"/>
          <a:stretch>
            <a:fillRect/>
          </a:stretch>
        </p:blipFill>
        <p:spPr>
          <a:xfrm>
            <a:off x="2172190" y="1619476"/>
            <a:ext cx="7847619" cy="3619048"/>
          </a:xfrm>
          <a:prstGeom prst="rect">
            <a:avLst/>
          </a:prstGeom>
        </p:spPr>
      </p:pic>
    </p:spTree>
    <p:extLst>
      <p:ext uri="{BB962C8B-B14F-4D97-AF65-F5344CB8AC3E}">
        <p14:creationId xmlns:p14="http://schemas.microsoft.com/office/powerpoint/2010/main" val="1420653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FBB53-F1EF-71D1-54FC-D3991E52BC73}"/>
              </a:ext>
            </a:extLst>
          </p:cNvPr>
          <p:cNvPicPr>
            <a:picLocks noChangeAspect="1"/>
          </p:cNvPicPr>
          <p:nvPr/>
        </p:nvPicPr>
        <p:blipFill>
          <a:blip r:embed="rId2"/>
          <a:stretch>
            <a:fillRect/>
          </a:stretch>
        </p:blipFill>
        <p:spPr>
          <a:xfrm>
            <a:off x="3504642" y="885463"/>
            <a:ext cx="4933333" cy="1152381"/>
          </a:xfrm>
          <a:prstGeom prst="rect">
            <a:avLst/>
          </a:prstGeom>
        </p:spPr>
      </p:pic>
      <p:pic>
        <p:nvPicPr>
          <p:cNvPr id="5" name="Picture 4">
            <a:extLst>
              <a:ext uri="{FF2B5EF4-FFF2-40B4-BE49-F238E27FC236}">
                <a16:creationId xmlns:a16="http://schemas.microsoft.com/office/drawing/2014/main" id="{4D58A72F-E1CC-6ECA-3151-362242A2E66B}"/>
              </a:ext>
            </a:extLst>
          </p:cNvPr>
          <p:cNvPicPr>
            <a:picLocks noChangeAspect="1"/>
          </p:cNvPicPr>
          <p:nvPr/>
        </p:nvPicPr>
        <p:blipFill>
          <a:blip r:embed="rId3"/>
          <a:stretch>
            <a:fillRect/>
          </a:stretch>
        </p:blipFill>
        <p:spPr>
          <a:xfrm>
            <a:off x="2719809" y="2386143"/>
            <a:ext cx="6752381" cy="2085714"/>
          </a:xfrm>
          <a:prstGeom prst="rect">
            <a:avLst/>
          </a:prstGeom>
        </p:spPr>
      </p:pic>
    </p:spTree>
    <p:extLst>
      <p:ext uri="{BB962C8B-B14F-4D97-AF65-F5344CB8AC3E}">
        <p14:creationId xmlns:p14="http://schemas.microsoft.com/office/powerpoint/2010/main" val="3462015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41BD7-93D7-DF9B-F62B-A6977E2D2262}"/>
              </a:ext>
            </a:extLst>
          </p:cNvPr>
          <p:cNvPicPr>
            <a:picLocks noChangeAspect="1"/>
          </p:cNvPicPr>
          <p:nvPr/>
        </p:nvPicPr>
        <p:blipFill>
          <a:blip r:embed="rId2"/>
          <a:stretch>
            <a:fillRect/>
          </a:stretch>
        </p:blipFill>
        <p:spPr>
          <a:xfrm>
            <a:off x="2592568" y="1208276"/>
            <a:ext cx="7006863" cy="4441447"/>
          </a:xfrm>
          <a:prstGeom prst="rect">
            <a:avLst/>
          </a:prstGeom>
        </p:spPr>
      </p:pic>
    </p:spTree>
    <p:extLst>
      <p:ext uri="{BB962C8B-B14F-4D97-AF65-F5344CB8AC3E}">
        <p14:creationId xmlns:p14="http://schemas.microsoft.com/office/powerpoint/2010/main" val="250882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02FF-8D11-9284-6B37-94F6E55B46A1}"/>
              </a:ext>
            </a:extLst>
          </p:cNvPr>
          <p:cNvSpPr>
            <a:spLocks noGrp="1"/>
          </p:cNvSpPr>
          <p:nvPr>
            <p:ph type="title"/>
          </p:nvPr>
        </p:nvSpPr>
        <p:spPr/>
        <p:txBody>
          <a:bodyPr/>
          <a:lstStyle/>
          <a:p>
            <a:r>
              <a:rPr lang="en-US" dirty="0"/>
              <a:t>Concerns about Artificial Intelligence</a:t>
            </a:r>
          </a:p>
        </p:txBody>
      </p:sp>
    </p:spTree>
    <p:extLst>
      <p:ext uri="{BB962C8B-B14F-4D97-AF65-F5344CB8AC3E}">
        <p14:creationId xmlns:p14="http://schemas.microsoft.com/office/powerpoint/2010/main" val="2203556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38475A-9E1E-DD56-4CBC-6EA1C61E1008}"/>
              </a:ext>
            </a:extLst>
          </p:cNvPr>
          <p:cNvPicPr>
            <a:picLocks noChangeAspect="1"/>
          </p:cNvPicPr>
          <p:nvPr/>
        </p:nvPicPr>
        <p:blipFill>
          <a:blip r:embed="rId2"/>
          <a:stretch>
            <a:fillRect/>
          </a:stretch>
        </p:blipFill>
        <p:spPr>
          <a:xfrm>
            <a:off x="1716289" y="1516732"/>
            <a:ext cx="8759421" cy="3824536"/>
          </a:xfrm>
          <a:prstGeom prst="rect">
            <a:avLst/>
          </a:prstGeom>
        </p:spPr>
      </p:pic>
    </p:spTree>
    <p:extLst>
      <p:ext uri="{BB962C8B-B14F-4D97-AF65-F5344CB8AC3E}">
        <p14:creationId xmlns:p14="http://schemas.microsoft.com/office/powerpoint/2010/main" val="273699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466B0-DF06-58D5-C2C4-0BDA4485E367}"/>
              </a:ext>
            </a:extLst>
          </p:cNvPr>
          <p:cNvPicPr>
            <a:picLocks noChangeAspect="1"/>
          </p:cNvPicPr>
          <p:nvPr/>
        </p:nvPicPr>
        <p:blipFill>
          <a:blip r:embed="rId2"/>
          <a:stretch>
            <a:fillRect/>
          </a:stretch>
        </p:blipFill>
        <p:spPr>
          <a:xfrm>
            <a:off x="3291238" y="1948047"/>
            <a:ext cx="5609524" cy="2961905"/>
          </a:xfrm>
          <a:prstGeom prst="rect">
            <a:avLst/>
          </a:prstGeom>
        </p:spPr>
      </p:pic>
    </p:spTree>
    <p:extLst>
      <p:ext uri="{BB962C8B-B14F-4D97-AF65-F5344CB8AC3E}">
        <p14:creationId xmlns:p14="http://schemas.microsoft.com/office/powerpoint/2010/main" val="372125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203FF0-2EA1-9724-74BD-5BB563A19B8E}"/>
              </a:ext>
            </a:extLst>
          </p:cNvPr>
          <p:cNvGrpSpPr/>
          <p:nvPr/>
        </p:nvGrpSpPr>
        <p:grpSpPr>
          <a:xfrm>
            <a:off x="3062667" y="1571950"/>
            <a:ext cx="6066667" cy="3714101"/>
            <a:chOff x="3062666" y="543470"/>
            <a:chExt cx="6066667" cy="3714101"/>
          </a:xfrm>
        </p:grpSpPr>
        <p:pic>
          <p:nvPicPr>
            <p:cNvPr id="3" name="Picture 2">
              <a:extLst>
                <a:ext uri="{FF2B5EF4-FFF2-40B4-BE49-F238E27FC236}">
                  <a16:creationId xmlns:a16="http://schemas.microsoft.com/office/drawing/2014/main" id="{1D76953F-2D24-6CA6-2088-532594C08C5B}"/>
                </a:ext>
              </a:extLst>
            </p:cNvPr>
            <p:cNvPicPr>
              <a:picLocks noChangeAspect="1"/>
            </p:cNvPicPr>
            <p:nvPr/>
          </p:nvPicPr>
          <p:blipFill>
            <a:blip r:embed="rId2"/>
            <a:stretch>
              <a:fillRect/>
            </a:stretch>
          </p:blipFill>
          <p:spPr>
            <a:xfrm>
              <a:off x="3315047" y="543470"/>
              <a:ext cx="5561905" cy="1780952"/>
            </a:xfrm>
            <a:prstGeom prst="rect">
              <a:avLst/>
            </a:prstGeom>
          </p:spPr>
        </p:pic>
        <p:pic>
          <p:nvPicPr>
            <p:cNvPr id="5" name="Picture 4">
              <a:extLst>
                <a:ext uri="{FF2B5EF4-FFF2-40B4-BE49-F238E27FC236}">
                  <a16:creationId xmlns:a16="http://schemas.microsoft.com/office/drawing/2014/main" id="{EC4F9B07-1EC0-9A39-B1CA-4A88059588AE}"/>
                </a:ext>
              </a:extLst>
            </p:cNvPr>
            <p:cNvPicPr>
              <a:picLocks noChangeAspect="1"/>
            </p:cNvPicPr>
            <p:nvPr/>
          </p:nvPicPr>
          <p:blipFill>
            <a:blip r:embed="rId3"/>
            <a:stretch>
              <a:fillRect/>
            </a:stretch>
          </p:blipFill>
          <p:spPr>
            <a:xfrm>
              <a:off x="3062666" y="2600428"/>
              <a:ext cx="6066667" cy="1657143"/>
            </a:xfrm>
            <a:prstGeom prst="rect">
              <a:avLst/>
            </a:prstGeom>
          </p:spPr>
        </p:pic>
      </p:grpSp>
    </p:spTree>
    <p:extLst>
      <p:ext uri="{BB962C8B-B14F-4D97-AF65-F5344CB8AC3E}">
        <p14:creationId xmlns:p14="http://schemas.microsoft.com/office/powerpoint/2010/main" val="1344351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90482-D942-19D2-4D58-B84C4BE1B36D}"/>
              </a:ext>
            </a:extLst>
          </p:cNvPr>
          <p:cNvPicPr>
            <a:picLocks noChangeAspect="1"/>
          </p:cNvPicPr>
          <p:nvPr/>
        </p:nvPicPr>
        <p:blipFill>
          <a:blip r:embed="rId2"/>
          <a:stretch>
            <a:fillRect/>
          </a:stretch>
        </p:blipFill>
        <p:spPr>
          <a:xfrm>
            <a:off x="2472190" y="1905190"/>
            <a:ext cx="7247619" cy="3047619"/>
          </a:xfrm>
          <a:prstGeom prst="rect">
            <a:avLst/>
          </a:prstGeom>
        </p:spPr>
      </p:pic>
    </p:spTree>
    <p:extLst>
      <p:ext uri="{BB962C8B-B14F-4D97-AF65-F5344CB8AC3E}">
        <p14:creationId xmlns:p14="http://schemas.microsoft.com/office/powerpoint/2010/main" val="401832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3E6C5-55F7-C7CF-8F28-04ADDFBB0D32}"/>
              </a:ext>
            </a:extLst>
          </p:cNvPr>
          <p:cNvPicPr>
            <a:picLocks noChangeAspect="1"/>
          </p:cNvPicPr>
          <p:nvPr/>
        </p:nvPicPr>
        <p:blipFill>
          <a:blip r:embed="rId2"/>
          <a:stretch>
            <a:fillRect/>
          </a:stretch>
        </p:blipFill>
        <p:spPr>
          <a:xfrm>
            <a:off x="2953142" y="748145"/>
            <a:ext cx="5819048" cy="2352381"/>
          </a:xfrm>
          <a:prstGeom prst="rect">
            <a:avLst/>
          </a:prstGeom>
        </p:spPr>
      </p:pic>
      <p:pic>
        <p:nvPicPr>
          <p:cNvPr id="5" name="Picture 4">
            <a:extLst>
              <a:ext uri="{FF2B5EF4-FFF2-40B4-BE49-F238E27FC236}">
                <a16:creationId xmlns:a16="http://schemas.microsoft.com/office/drawing/2014/main" id="{8857BCD5-69E9-D25C-3925-EEE029B2D6DC}"/>
              </a:ext>
            </a:extLst>
          </p:cNvPr>
          <p:cNvPicPr>
            <a:picLocks noChangeAspect="1"/>
          </p:cNvPicPr>
          <p:nvPr/>
        </p:nvPicPr>
        <p:blipFill>
          <a:blip r:embed="rId3"/>
          <a:stretch>
            <a:fillRect/>
          </a:stretch>
        </p:blipFill>
        <p:spPr>
          <a:xfrm>
            <a:off x="3419809" y="3590626"/>
            <a:ext cx="5352381" cy="2142857"/>
          </a:xfrm>
          <a:prstGeom prst="rect">
            <a:avLst/>
          </a:prstGeom>
        </p:spPr>
      </p:pic>
    </p:spTree>
    <p:extLst>
      <p:ext uri="{BB962C8B-B14F-4D97-AF65-F5344CB8AC3E}">
        <p14:creationId xmlns:p14="http://schemas.microsoft.com/office/powerpoint/2010/main" val="1006725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6F5E2A-294F-5891-B147-A10ECAA85082}"/>
              </a:ext>
            </a:extLst>
          </p:cNvPr>
          <p:cNvPicPr>
            <a:picLocks noChangeAspect="1"/>
          </p:cNvPicPr>
          <p:nvPr/>
        </p:nvPicPr>
        <p:blipFill>
          <a:blip r:embed="rId2"/>
          <a:stretch>
            <a:fillRect/>
          </a:stretch>
        </p:blipFill>
        <p:spPr>
          <a:xfrm>
            <a:off x="1753147" y="2130203"/>
            <a:ext cx="8685706" cy="2597594"/>
          </a:xfrm>
          <a:prstGeom prst="rect">
            <a:avLst/>
          </a:prstGeom>
        </p:spPr>
      </p:pic>
    </p:spTree>
    <p:extLst>
      <p:ext uri="{BB962C8B-B14F-4D97-AF65-F5344CB8AC3E}">
        <p14:creationId xmlns:p14="http://schemas.microsoft.com/office/powerpoint/2010/main" val="938335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FDF669-D908-F4B4-79B0-583828B1DD27}"/>
              </a:ext>
            </a:extLst>
          </p:cNvPr>
          <p:cNvPicPr>
            <a:picLocks noChangeAspect="1"/>
          </p:cNvPicPr>
          <p:nvPr/>
        </p:nvPicPr>
        <p:blipFill>
          <a:blip r:embed="rId2"/>
          <a:stretch>
            <a:fillRect/>
          </a:stretch>
        </p:blipFill>
        <p:spPr>
          <a:xfrm>
            <a:off x="3086476" y="2219476"/>
            <a:ext cx="6019048" cy="2419048"/>
          </a:xfrm>
          <a:prstGeom prst="rect">
            <a:avLst/>
          </a:prstGeom>
        </p:spPr>
      </p:pic>
    </p:spTree>
    <p:extLst>
      <p:ext uri="{BB962C8B-B14F-4D97-AF65-F5344CB8AC3E}">
        <p14:creationId xmlns:p14="http://schemas.microsoft.com/office/powerpoint/2010/main" val="2144619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7D063-4724-7F75-A24A-0D159DC3DB16}"/>
              </a:ext>
            </a:extLst>
          </p:cNvPr>
          <p:cNvPicPr>
            <a:picLocks noChangeAspect="1"/>
          </p:cNvPicPr>
          <p:nvPr/>
        </p:nvPicPr>
        <p:blipFill>
          <a:blip r:embed="rId2"/>
          <a:stretch>
            <a:fillRect/>
          </a:stretch>
        </p:blipFill>
        <p:spPr>
          <a:xfrm>
            <a:off x="3091238" y="2324238"/>
            <a:ext cx="6009524" cy="2209524"/>
          </a:xfrm>
          <a:prstGeom prst="rect">
            <a:avLst/>
          </a:prstGeom>
        </p:spPr>
      </p:pic>
    </p:spTree>
    <p:extLst>
      <p:ext uri="{BB962C8B-B14F-4D97-AF65-F5344CB8AC3E}">
        <p14:creationId xmlns:p14="http://schemas.microsoft.com/office/powerpoint/2010/main" val="3296169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CACBAE-D5D4-D7AE-D60D-B898981DA8F0}"/>
              </a:ext>
            </a:extLst>
          </p:cNvPr>
          <p:cNvPicPr>
            <a:picLocks noChangeAspect="1"/>
          </p:cNvPicPr>
          <p:nvPr/>
        </p:nvPicPr>
        <p:blipFill>
          <a:blip r:embed="rId2"/>
          <a:stretch>
            <a:fillRect/>
          </a:stretch>
        </p:blipFill>
        <p:spPr>
          <a:xfrm>
            <a:off x="2976952" y="1767095"/>
            <a:ext cx="6238095" cy="3323809"/>
          </a:xfrm>
          <a:prstGeom prst="rect">
            <a:avLst/>
          </a:prstGeom>
        </p:spPr>
      </p:pic>
    </p:spTree>
    <p:extLst>
      <p:ext uri="{BB962C8B-B14F-4D97-AF65-F5344CB8AC3E}">
        <p14:creationId xmlns:p14="http://schemas.microsoft.com/office/powerpoint/2010/main" val="964896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2042D-2748-2D28-A550-4027EE62A87A}"/>
              </a:ext>
            </a:extLst>
          </p:cNvPr>
          <p:cNvPicPr>
            <a:picLocks noChangeAspect="1"/>
          </p:cNvPicPr>
          <p:nvPr/>
        </p:nvPicPr>
        <p:blipFill>
          <a:blip r:embed="rId2"/>
          <a:stretch>
            <a:fillRect/>
          </a:stretch>
        </p:blipFill>
        <p:spPr>
          <a:xfrm>
            <a:off x="4981714" y="1990905"/>
            <a:ext cx="2228571" cy="2876190"/>
          </a:xfrm>
          <a:prstGeom prst="rect">
            <a:avLst/>
          </a:prstGeom>
        </p:spPr>
      </p:pic>
    </p:spTree>
    <p:extLst>
      <p:ext uri="{BB962C8B-B14F-4D97-AF65-F5344CB8AC3E}">
        <p14:creationId xmlns:p14="http://schemas.microsoft.com/office/powerpoint/2010/main" val="321258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CE594-C12B-195E-83CA-EAFC673A7E78}"/>
              </a:ext>
            </a:extLst>
          </p:cNvPr>
          <p:cNvPicPr>
            <a:picLocks noChangeAspect="1"/>
          </p:cNvPicPr>
          <p:nvPr/>
        </p:nvPicPr>
        <p:blipFill>
          <a:blip r:embed="rId2"/>
          <a:stretch>
            <a:fillRect/>
          </a:stretch>
        </p:blipFill>
        <p:spPr>
          <a:xfrm>
            <a:off x="3186476" y="2352809"/>
            <a:ext cx="5819048" cy="2152381"/>
          </a:xfrm>
          <a:prstGeom prst="rect">
            <a:avLst/>
          </a:prstGeom>
        </p:spPr>
      </p:pic>
    </p:spTree>
    <p:extLst>
      <p:ext uri="{BB962C8B-B14F-4D97-AF65-F5344CB8AC3E}">
        <p14:creationId xmlns:p14="http://schemas.microsoft.com/office/powerpoint/2010/main" val="3968437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542ED-6C0F-3B20-11D9-35C599A5276D}"/>
              </a:ext>
            </a:extLst>
          </p:cNvPr>
          <p:cNvPicPr>
            <a:picLocks noChangeAspect="1"/>
          </p:cNvPicPr>
          <p:nvPr/>
        </p:nvPicPr>
        <p:blipFill>
          <a:blip r:embed="rId2"/>
          <a:stretch>
            <a:fillRect/>
          </a:stretch>
        </p:blipFill>
        <p:spPr>
          <a:xfrm>
            <a:off x="2243619" y="1495666"/>
            <a:ext cx="7704762" cy="3866667"/>
          </a:xfrm>
          <a:prstGeom prst="rect">
            <a:avLst/>
          </a:prstGeom>
        </p:spPr>
      </p:pic>
    </p:spTree>
    <p:extLst>
      <p:ext uri="{BB962C8B-B14F-4D97-AF65-F5344CB8AC3E}">
        <p14:creationId xmlns:p14="http://schemas.microsoft.com/office/powerpoint/2010/main" val="3944981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AB803-59E9-E69F-D8BF-2AF49541D238}"/>
              </a:ext>
            </a:extLst>
          </p:cNvPr>
          <p:cNvPicPr>
            <a:picLocks noChangeAspect="1"/>
          </p:cNvPicPr>
          <p:nvPr/>
        </p:nvPicPr>
        <p:blipFill>
          <a:blip r:embed="rId2"/>
          <a:stretch>
            <a:fillRect/>
          </a:stretch>
        </p:blipFill>
        <p:spPr>
          <a:xfrm>
            <a:off x="2662666" y="1962333"/>
            <a:ext cx="6866667" cy="2933333"/>
          </a:xfrm>
          <a:prstGeom prst="rect">
            <a:avLst/>
          </a:prstGeom>
        </p:spPr>
      </p:pic>
    </p:spTree>
    <p:extLst>
      <p:ext uri="{BB962C8B-B14F-4D97-AF65-F5344CB8AC3E}">
        <p14:creationId xmlns:p14="http://schemas.microsoft.com/office/powerpoint/2010/main" val="233343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29F3D-251C-FD4E-45FF-DCE5FD7D91EA}"/>
              </a:ext>
            </a:extLst>
          </p:cNvPr>
          <p:cNvPicPr>
            <a:picLocks noChangeAspect="1"/>
          </p:cNvPicPr>
          <p:nvPr/>
        </p:nvPicPr>
        <p:blipFill>
          <a:blip r:embed="rId2"/>
          <a:stretch>
            <a:fillRect/>
          </a:stretch>
        </p:blipFill>
        <p:spPr>
          <a:xfrm>
            <a:off x="3362666" y="2581381"/>
            <a:ext cx="5466667" cy="1695238"/>
          </a:xfrm>
          <a:prstGeom prst="rect">
            <a:avLst/>
          </a:prstGeom>
        </p:spPr>
      </p:pic>
    </p:spTree>
    <p:extLst>
      <p:ext uri="{BB962C8B-B14F-4D97-AF65-F5344CB8AC3E}">
        <p14:creationId xmlns:p14="http://schemas.microsoft.com/office/powerpoint/2010/main" val="585674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B1374-A819-DDC3-53C7-89C27D6BD4C4}"/>
              </a:ext>
            </a:extLst>
          </p:cNvPr>
          <p:cNvPicPr>
            <a:picLocks noChangeAspect="1"/>
          </p:cNvPicPr>
          <p:nvPr/>
        </p:nvPicPr>
        <p:blipFill>
          <a:blip r:embed="rId2"/>
          <a:stretch>
            <a:fillRect/>
          </a:stretch>
        </p:blipFill>
        <p:spPr>
          <a:xfrm>
            <a:off x="2181714" y="1562333"/>
            <a:ext cx="7828571" cy="3733333"/>
          </a:xfrm>
          <a:prstGeom prst="rect">
            <a:avLst/>
          </a:prstGeom>
        </p:spPr>
      </p:pic>
    </p:spTree>
    <p:extLst>
      <p:ext uri="{BB962C8B-B14F-4D97-AF65-F5344CB8AC3E}">
        <p14:creationId xmlns:p14="http://schemas.microsoft.com/office/powerpoint/2010/main" val="36372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FD15-7B60-A3BD-D51E-6C06F5FFA69B}"/>
              </a:ext>
            </a:extLst>
          </p:cNvPr>
          <p:cNvSpPr>
            <a:spLocks noGrp="1"/>
          </p:cNvSpPr>
          <p:nvPr>
            <p:ph type="title"/>
          </p:nvPr>
        </p:nvSpPr>
        <p:spPr/>
        <p:txBody>
          <a:bodyPr/>
          <a:lstStyle/>
          <a:p>
            <a:r>
              <a:rPr lang="en-US" dirty="0"/>
              <a:t>Google &amp; Responsible AI</a:t>
            </a:r>
          </a:p>
        </p:txBody>
      </p:sp>
    </p:spTree>
    <p:extLst>
      <p:ext uri="{BB962C8B-B14F-4D97-AF65-F5344CB8AC3E}">
        <p14:creationId xmlns:p14="http://schemas.microsoft.com/office/powerpoint/2010/main" val="3526307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4738B-38D9-A7F3-29B1-AAF415D0993F}"/>
              </a:ext>
            </a:extLst>
          </p:cNvPr>
          <p:cNvPicPr>
            <a:picLocks noChangeAspect="1"/>
          </p:cNvPicPr>
          <p:nvPr/>
        </p:nvPicPr>
        <p:blipFill>
          <a:blip r:embed="rId2"/>
          <a:stretch>
            <a:fillRect/>
          </a:stretch>
        </p:blipFill>
        <p:spPr>
          <a:xfrm>
            <a:off x="3015250" y="1462059"/>
            <a:ext cx="6161500" cy="3933881"/>
          </a:xfrm>
          <a:prstGeom prst="rect">
            <a:avLst/>
          </a:prstGeom>
        </p:spPr>
      </p:pic>
    </p:spTree>
    <p:extLst>
      <p:ext uri="{BB962C8B-B14F-4D97-AF65-F5344CB8AC3E}">
        <p14:creationId xmlns:p14="http://schemas.microsoft.com/office/powerpoint/2010/main" val="3351447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76CB0-1922-F500-C504-E8EE194F596E}"/>
              </a:ext>
            </a:extLst>
          </p:cNvPr>
          <p:cNvPicPr>
            <a:picLocks noChangeAspect="1"/>
          </p:cNvPicPr>
          <p:nvPr/>
        </p:nvPicPr>
        <p:blipFill>
          <a:blip r:embed="rId2"/>
          <a:stretch>
            <a:fillRect/>
          </a:stretch>
        </p:blipFill>
        <p:spPr>
          <a:xfrm>
            <a:off x="2524571" y="1643285"/>
            <a:ext cx="7142857" cy="3571429"/>
          </a:xfrm>
          <a:prstGeom prst="rect">
            <a:avLst/>
          </a:prstGeom>
        </p:spPr>
      </p:pic>
    </p:spTree>
    <p:extLst>
      <p:ext uri="{BB962C8B-B14F-4D97-AF65-F5344CB8AC3E}">
        <p14:creationId xmlns:p14="http://schemas.microsoft.com/office/powerpoint/2010/main" val="27422066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5091E-AF67-F29F-8E7F-1C97534FBCBF}"/>
              </a:ext>
            </a:extLst>
          </p:cNvPr>
          <p:cNvPicPr>
            <a:picLocks noChangeAspect="1"/>
          </p:cNvPicPr>
          <p:nvPr/>
        </p:nvPicPr>
        <p:blipFill>
          <a:blip r:embed="rId2"/>
          <a:stretch>
            <a:fillRect/>
          </a:stretch>
        </p:blipFill>
        <p:spPr>
          <a:xfrm>
            <a:off x="3396000" y="1538524"/>
            <a:ext cx="5400000" cy="3780952"/>
          </a:xfrm>
          <a:prstGeom prst="rect">
            <a:avLst/>
          </a:prstGeom>
        </p:spPr>
      </p:pic>
    </p:spTree>
    <p:extLst>
      <p:ext uri="{BB962C8B-B14F-4D97-AF65-F5344CB8AC3E}">
        <p14:creationId xmlns:p14="http://schemas.microsoft.com/office/powerpoint/2010/main" val="1469718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A9CCB-56FA-62FC-B5DB-A24619C9C1F1}"/>
              </a:ext>
            </a:extLst>
          </p:cNvPr>
          <p:cNvPicPr>
            <a:picLocks noChangeAspect="1"/>
          </p:cNvPicPr>
          <p:nvPr/>
        </p:nvPicPr>
        <p:blipFill>
          <a:blip r:embed="rId2"/>
          <a:stretch>
            <a:fillRect/>
          </a:stretch>
        </p:blipFill>
        <p:spPr>
          <a:xfrm>
            <a:off x="3362666" y="1643285"/>
            <a:ext cx="5466667" cy="3571429"/>
          </a:xfrm>
          <a:prstGeom prst="rect">
            <a:avLst/>
          </a:prstGeom>
        </p:spPr>
      </p:pic>
    </p:spTree>
    <p:extLst>
      <p:ext uri="{BB962C8B-B14F-4D97-AF65-F5344CB8AC3E}">
        <p14:creationId xmlns:p14="http://schemas.microsoft.com/office/powerpoint/2010/main" val="4189735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4E7CE-2FB4-7540-5A59-5B23D55F9794}"/>
              </a:ext>
            </a:extLst>
          </p:cNvPr>
          <p:cNvPicPr>
            <a:picLocks noChangeAspect="1"/>
          </p:cNvPicPr>
          <p:nvPr/>
        </p:nvPicPr>
        <p:blipFill>
          <a:blip r:embed="rId2"/>
          <a:stretch>
            <a:fillRect/>
          </a:stretch>
        </p:blipFill>
        <p:spPr>
          <a:xfrm>
            <a:off x="3505524" y="1671857"/>
            <a:ext cx="5180952" cy="3514286"/>
          </a:xfrm>
          <a:prstGeom prst="rect">
            <a:avLst/>
          </a:prstGeom>
        </p:spPr>
      </p:pic>
    </p:spTree>
    <p:extLst>
      <p:ext uri="{BB962C8B-B14F-4D97-AF65-F5344CB8AC3E}">
        <p14:creationId xmlns:p14="http://schemas.microsoft.com/office/powerpoint/2010/main" val="2775164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16808-E339-AEB9-81FD-0A727CD4A7AB}"/>
              </a:ext>
            </a:extLst>
          </p:cNvPr>
          <p:cNvPicPr>
            <a:picLocks noChangeAspect="1"/>
          </p:cNvPicPr>
          <p:nvPr/>
        </p:nvPicPr>
        <p:blipFill>
          <a:blip r:embed="rId2"/>
          <a:stretch>
            <a:fillRect/>
          </a:stretch>
        </p:blipFill>
        <p:spPr>
          <a:xfrm>
            <a:off x="3200311" y="1004270"/>
            <a:ext cx="6423422" cy="4648383"/>
          </a:xfrm>
          <a:prstGeom prst="rect">
            <a:avLst/>
          </a:prstGeom>
        </p:spPr>
      </p:pic>
    </p:spTree>
    <p:extLst>
      <p:ext uri="{BB962C8B-B14F-4D97-AF65-F5344CB8AC3E}">
        <p14:creationId xmlns:p14="http://schemas.microsoft.com/office/powerpoint/2010/main" val="169410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5121B-38AC-9611-354C-55BA1384E86B}"/>
              </a:ext>
            </a:extLst>
          </p:cNvPr>
          <p:cNvPicPr>
            <a:picLocks noChangeAspect="1"/>
          </p:cNvPicPr>
          <p:nvPr/>
        </p:nvPicPr>
        <p:blipFill>
          <a:blip r:embed="rId2"/>
          <a:stretch>
            <a:fillRect/>
          </a:stretch>
        </p:blipFill>
        <p:spPr>
          <a:xfrm>
            <a:off x="2529333" y="2333762"/>
            <a:ext cx="7133333" cy="2190476"/>
          </a:xfrm>
          <a:prstGeom prst="rect">
            <a:avLst/>
          </a:prstGeom>
        </p:spPr>
      </p:pic>
    </p:spTree>
    <p:extLst>
      <p:ext uri="{BB962C8B-B14F-4D97-AF65-F5344CB8AC3E}">
        <p14:creationId xmlns:p14="http://schemas.microsoft.com/office/powerpoint/2010/main" val="3803349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987CA-0799-6753-B13F-CAD87D9B2CD6}"/>
              </a:ext>
            </a:extLst>
          </p:cNvPr>
          <p:cNvPicPr>
            <a:picLocks noChangeAspect="1"/>
          </p:cNvPicPr>
          <p:nvPr/>
        </p:nvPicPr>
        <p:blipFill>
          <a:blip r:embed="rId2"/>
          <a:stretch>
            <a:fillRect/>
          </a:stretch>
        </p:blipFill>
        <p:spPr>
          <a:xfrm>
            <a:off x="3000762" y="2333762"/>
            <a:ext cx="6190476" cy="2190476"/>
          </a:xfrm>
          <a:prstGeom prst="rect">
            <a:avLst/>
          </a:prstGeom>
        </p:spPr>
      </p:pic>
    </p:spTree>
    <p:extLst>
      <p:ext uri="{BB962C8B-B14F-4D97-AF65-F5344CB8AC3E}">
        <p14:creationId xmlns:p14="http://schemas.microsoft.com/office/powerpoint/2010/main" val="1776036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50FAB-84E3-A850-0593-A96510790B5C}"/>
              </a:ext>
            </a:extLst>
          </p:cNvPr>
          <p:cNvPicPr>
            <a:picLocks noChangeAspect="1"/>
          </p:cNvPicPr>
          <p:nvPr/>
        </p:nvPicPr>
        <p:blipFill>
          <a:blip r:embed="rId2"/>
          <a:stretch>
            <a:fillRect/>
          </a:stretch>
        </p:blipFill>
        <p:spPr>
          <a:xfrm>
            <a:off x="2924571" y="2286143"/>
            <a:ext cx="6342857" cy="2285714"/>
          </a:xfrm>
          <a:prstGeom prst="rect">
            <a:avLst/>
          </a:prstGeom>
        </p:spPr>
      </p:pic>
    </p:spTree>
    <p:extLst>
      <p:ext uri="{BB962C8B-B14F-4D97-AF65-F5344CB8AC3E}">
        <p14:creationId xmlns:p14="http://schemas.microsoft.com/office/powerpoint/2010/main" val="2708099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9324-228D-8E81-6D32-4471505BA1D6}"/>
              </a:ext>
            </a:extLst>
          </p:cNvPr>
          <p:cNvSpPr>
            <a:spLocks noGrp="1"/>
          </p:cNvSpPr>
          <p:nvPr>
            <p:ph type="title"/>
          </p:nvPr>
        </p:nvSpPr>
        <p:spPr/>
        <p:txBody>
          <a:bodyPr/>
          <a:lstStyle/>
          <a:p>
            <a:r>
              <a:rPr lang="en-US" dirty="0"/>
              <a:t>How Google’s Ai Principals Were Developed</a:t>
            </a:r>
          </a:p>
        </p:txBody>
      </p:sp>
    </p:spTree>
    <p:extLst>
      <p:ext uri="{BB962C8B-B14F-4D97-AF65-F5344CB8AC3E}">
        <p14:creationId xmlns:p14="http://schemas.microsoft.com/office/powerpoint/2010/main" val="332298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04F8D-81DC-2A5D-D3B7-8B037DE3C6A2}"/>
              </a:ext>
            </a:extLst>
          </p:cNvPr>
          <p:cNvPicPr>
            <a:picLocks noChangeAspect="1"/>
          </p:cNvPicPr>
          <p:nvPr/>
        </p:nvPicPr>
        <p:blipFill>
          <a:blip r:embed="rId2"/>
          <a:stretch>
            <a:fillRect/>
          </a:stretch>
        </p:blipFill>
        <p:spPr>
          <a:xfrm>
            <a:off x="2815047" y="1762333"/>
            <a:ext cx="6561905" cy="3333333"/>
          </a:xfrm>
          <a:prstGeom prst="rect">
            <a:avLst/>
          </a:prstGeom>
        </p:spPr>
      </p:pic>
    </p:spTree>
    <p:extLst>
      <p:ext uri="{BB962C8B-B14F-4D97-AF65-F5344CB8AC3E}">
        <p14:creationId xmlns:p14="http://schemas.microsoft.com/office/powerpoint/2010/main" val="4274525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FA2C-2115-5235-C4CC-19013C54AA9D}"/>
              </a:ext>
            </a:extLst>
          </p:cNvPr>
          <p:cNvPicPr>
            <a:picLocks noChangeAspect="1"/>
          </p:cNvPicPr>
          <p:nvPr/>
        </p:nvPicPr>
        <p:blipFill>
          <a:blip r:embed="rId2"/>
          <a:stretch>
            <a:fillRect/>
          </a:stretch>
        </p:blipFill>
        <p:spPr>
          <a:xfrm>
            <a:off x="2581714" y="1519476"/>
            <a:ext cx="7028571" cy="3819048"/>
          </a:xfrm>
          <a:prstGeom prst="rect">
            <a:avLst/>
          </a:prstGeom>
        </p:spPr>
      </p:pic>
    </p:spTree>
    <p:extLst>
      <p:ext uri="{BB962C8B-B14F-4D97-AF65-F5344CB8AC3E}">
        <p14:creationId xmlns:p14="http://schemas.microsoft.com/office/powerpoint/2010/main" val="2739719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C2CDC-BB75-618D-6F92-D28CEE1F8A2F}"/>
              </a:ext>
            </a:extLst>
          </p:cNvPr>
          <p:cNvPicPr>
            <a:picLocks noChangeAspect="1"/>
          </p:cNvPicPr>
          <p:nvPr/>
        </p:nvPicPr>
        <p:blipFill>
          <a:blip r:embed="rId2"/>
          <a:stretch>
            <a:fillRect/>
          </a:stretch>
        </p:blipFill>
        <p:spPr>
          <a:xfrm>
            <a:off x="2262666" y="1567095"/>
            <a:ext cx="7666667" cy="3723809"/>
          </a:xfrm>
          <a:prstGeom prst="rect">
            <a:avLst/>
          </a:prstGeom>
        </p:spPr>
      </p:pic>
    </p:spTree>
    <p:extLst>
      <p:ext uri="{BB962C8B-B14F-4D97-AF65-F5344CB8AC3E}">
        <p14:creationId xmlns:p14="http://schemas.microsoft.com/office/powerpoint/2010/main" val="8975322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0E400-5CB5-3A5E-5A36-97E04C77F316}"/>
              </a:ext>
            </a:extLst>
          </p:cNvPr>
          <p:cNvPicPr>
            <a:picLocks noChangeAspect="1"/>
          </p:cNvPicPr>
          <p:nvPr/>
        </p:nvPicPr>
        <p:blipFill>
          <a:blip r:embed="rId2"/>
          <a:stretch>
            <a:fillRect/>
          </a:stretch>
        </p:blipFill>
        <p:spPr>
          <a:xfrm>
            <a:off x="2534095" y="1819476"/>
            <a:ext cx="7123809" cy="3219048"/>
          </a:xfrm>
          <a:prstGeom prst="rect">
            <a:avLst/>
          </a:prstGeom>
        </p:spPr>
      </p:pic>
    </p:spTree>
    <p:extLst>
      <p:ext uri="{BB962C8B-B14F-4D97-AF65-F5344CB8AC3E}">
        <p14:creationId xmlns:p14="http://schemas.microsoft.com/office/powerpoint/2010/main" val="1767979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0B35A-BC51-DD38-B5CF-0D991E86C310}"/>
              </a:ext>
            </a:extLst>
          </p:cNvPr>
          <p:cNvPicPr>
            <a:picLocks noChangeAspect="1"/>
          </p:cNvPicPr>
          <p:nvPr/>
        </p:nvPicPr>
        <p:blipFill>
          <a:blip r:embed="rId2"/>
          <a:stretch>
            <a:fillRect/>
          </a:stretch>
        </p:blipFill>
        <p:spPr>
          <a:xfrm>
            <a:off x="1801864" y="1429000"/>
            <a:ext cx="5457143" cy="4000000"/>
          </a:xfrm>
          <a:prstGeom prst="rect">
            <a:avLst/>
          </a:prstGeom>
        </p:spPr>
      </p:pic>
      <p:pic>
        <p:nvPicPr>
          <p:cNvPr id="7" name="Picture 6">
            <a:extLst>
              <a:ext uri="{FF2B5EF4-FFF2-40B4-BE49-F238E27FC236}">
                <a16:creationId xmlns:a16="http://schemas.microsoft.com/office/drawing/2014/main" id="{7394A6E2-8C46-754F-0E9C-F1690DDE8C4A}"/>
              </a:ext>
            </a:extLst>
          </p:cNvPr>
          <p:cNvPicPr>
            <a:picLocks noChangeAspect="1"/>
          </p:cNvPicPr>
          <p:nvPr/>
        </p:nvPicPr>
        <p:blipFill>
          <a:blip r:embed="rId3"/>
          <a:stretch>
            <a:fillRect/>
          </a:stretch>
        </p:blipFill>
        <p:spPr>
          <a:xfrm>
            <a:off x="7577295" y="1857571"/>
            <a:ext cx="2523809" cy="3142857"/>
          </a:xfrm>
          <a:prstGeom prst="rect">
            <a:avLst/>
          </a:prstGeom>
        </p:spPr>
      </p:pic>
    </p:spTree>
    <p:extLst>
      <p:ext uri="{BB962C8B-B14F-4D97-AF65-F5344CB8AC3E}">
        <p14:creationId xmlns:p14="http://schemas.microsoft.com/office/powerpoint/2010/main" val="2969277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61C2ED-1DD2-3326-4C9F-0CDB7FD4846B}"/>
              </a:ext>
            </a:extLst>
          </p:cNvPr>
          <p:cNvPicPr>
            <a:picLocks noChangeAspect="1"/>
          </p:cNvPicPr>
          <p:nvPr/>
        </p:nvPicPr>
        <p:blipFill>
          <a:blip r:embed="rId2"/>
          <a:stretch>
            <a:fillRect/>
          </a:stretch>
        </p:blipFill>
        <p:spPr>
          <a:xfrm>
            <a:off x="2324571" y="2629000"/>
            <a:ext cx="7542857" cy="1600000"/>
          </a:xfrm>
          <a:prstGeom prst="rect">
            <a:avLst/>
          </a:prstGeom>
        </p:spPr>
      </p:pic>
    </p:spTree>
    <p:extLst>
      <p:ext uri="{BB962C8B-B14F-4D97-AF65-F5344CB8AC3E}">
        <p14:creationId xmlns:p14="http://schemas.microsoft.com/office/powerpoint/2010/main" val="1419390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B7F2B-AF5D-33E3-418C-EF5B24853351}"/>
              </a:ext>
            </a:extLst>
          </p:cNvPr>
          <p:cNvPicPr>
            <a:picLocks noChangeAspect="1"/>
          </p:cNvPicPr>
          <p:nvPr/>
        </p:nvPicPr>
        <p:blipFill>
          <a:blip r:embed="rId2"/>
          <a:stretch>
            <a:fillRect/>
          </a:stretch>
        </p:blipFill>
        <p:spPr>
          <a:xfrm>
            <a:off x="2724571" y="1267095"/>
            <a:ext cx="6742857" cy="4323809"/>
          </a:xfrm>
          <a:prstGeom prst="rect">
            <a:avLst/>
          </a:prstGeom>
        </p:spPr>
      </p:pic>
    </p:spTree>
    <p:extLst>
      <p:ext uri="{BB962C8B-B14F-4D97-AF65-F5344CB8AC3E}">
        <p14:creationId xmlns:p14="http://schemas.microsoft.com/office/powerpoint/2010/main" val="36416314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A0930-B201-8FF6-5512-542C11C13722}"/>
              </a:ext>
            </a:extLst>
          </p:cNvPr>
          <p:cNvPicPr>
            <a:picLocks noChangeAspect="1"/>
          </p:cNvPicPr>
          <p:nvPr/>
        </p:nvPicPr>
        <p:blipFill>
          <a:blip r:embed="rId2"/>
          <a:stretch>
            <a:fillRect/>
          </a:stretch>
        </p:blipFill>
        <p:spPr>
          <a:xfrm>
            <a:off x="2848381" y="1376619"/>
            <a:ext cx="6495238" cy="4104762"/>
          </a:xfrm>
          <a:prstGeom prst="rect">
            <a:avLst/>
          </a:prstGeom>
        </p:spPr>
      </p:pic>
    </p:spTree>
    <p:extLst>
      <p:ext uri="{BB962C8B-B14F-4D97-AF65-F5344CB8AC3E}">
        <p14:creationId xmlns:p14="http://schemas.microsoft.com/office/powerpoint/2010/main" val="3108085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04A8-7092-D752-72CE-7DA9A6B912E1}"/>
              </a:ext>
            </a:extLst>
          </p:cNvPr>
          <p:cNvPicPr>
            <a:picLocks noChangeAspect="1"/>
          </p:cNvPicPr>
          <p:nvPr/>
        </p:nvPicPr>
        <p:blipFill>
          <a:blip r:embed="rId2"/>
          <a:stretch>
            <a:fillRect/>
          </a:stretch>
        </p:blipFill>
        <p:spPr>
          <a:xfrm>
            <a:off x="2053143" y="1833762"/>
            <a:ext cx="8085714" cy="3190476"/>
          </a:xfrm>
          <a:prstGeom prst="rect">
            <a:avLst/>
          </a:prstGeom>
        </p:spPr>
      </p:pic>
    </p:spTree>
    <p:extLst>
      <p:ext uri="{BB962C8B-B14F-4D97-AF65-F5344CB8AC3E}">
        <p14:creationId xmlns:p14="http://schemas.microsoft.com/office/powerpoint/2010/main" val="93745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8DD5-54B1-176E-3CFD-F681A8D35D34}"/>
              </a:ext>
            </a:extLst>
          </p:cNvPr>
          <p:cNvPicPr>
            <a:picLocks noChangeAspect="1"/>
          </p:cNvPicPr>
          <p:nvPr/>
        </p:nvPicPr>
        <p:blipFill>
          <a:blip r:embed="rId2"/>
          <a:stretch>
            <a:fillRect/>
          </a:stretch>
        </p:blipFill>
        <p:spPr>
          <a:xfrm>
            <a:off x="2843619" y="2700428"/>
            <a:ext cx="6504762" cy="1457143"/>
          </a:xfrm>
          <a:prstGeom prst="rect">
            <a:avLst/>
          </a:prstGeom>
        </p:spPr>
      </p:pic>
    </p:spTree>
    <p:extLst>
      <p:ext uri="{BB962C8B-B14F-4D97-AF65-F5344CB8AC3E}">
        <p14:creationId xmlns:p14="http://schemas.microsoft.com/office/powerpoint/2010/main" val="10006633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0CC8-65C9-B6FD-4004-EF2A74DA90C3}"/>
              </a:ext>
            </a:extLst>
          </p:cNvPr>
          <p:cNvSpPr>
            <a:spLocks noGrp="1"/>
          </p:cNvSpPr>
          <p:nvPr>
            <p:ph type="title"/>
          </p:nvPr>
        </p:nvSpPr>
        <p:spPr/>
        <p:txBody>
          <a:bodyPr/>
          <a:lstStyle/>
          <a:p>
            <a:r>
              <a:rPr lang="en-US" dirty="0"/>
              <a:t>Ethical Issue Spotting</a:t>
            </a:r>
          </a:p>
        </p:txBody>
      </p:sp>
    </p:spTree>
    <p:extLst>
      <p:ext uri="{BB962C8B-B14F-4D97-AF65-F5344CB8AC3E}">
        <p14:creationId xmlns:p14="http://schemas.microsoft.com/office/powerpoint/2010/main" val="3813107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1178</TotalTime>
  <Words>1472</Words>
  <Application>Microsoft Office PowerPoint</Application>
  <PresentationFormat>Widescreen</PresentationFormat>
  <Paragraphs>132</Paragraphs>
  <Slides>190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190</vt:i4>
      </vt:variant>
    </vt:vector>
  </HeadingPairs>
  <TitlesOfParts>
    <vt:vector size="195" baseType="lpstr">
      <vt:lpstr>Arial</vt:lpstr>
      <vt:lpstr>Calibri</vt:lpstr>
      <vt:lpstr>Roboto</vt:lpstr>
      <vt:lpstr>Tw Cen MT</vt:lpstr>
      <vt:lpstr>Circuit</vt:lpstr>
      <vt:lpstr>PowerPoint Presentation</vt:lpstr>
      <vt:lpstr>PowerPoint Presentation</vt:lpstr>
      <vt:lpstr>Course Introduction</vt:lpstr>
      <vt:lpstr>PowerPoint Presentation</vt:lpstr>
      <vt:lpstr>PowerPoint Presentation</vt:lpstr>
      <vt:lpstr>PowerPoint Presentation</vt:lpstr>
      <vt:lpstr>PowerPoint Presentation</vt:lpstr>
      <vt:lpstr>Google &amp; Responsible AI</vt:lpstr>
      <vt:lpstr>PowerPoint Presentation</vt:lpstr>
      <vt:lpstr>PowerPoint Presentation</vt:lpstr>
      <vt:lpstr>PowerPoint Presentation</vt:lpstr>
      <vt:lpstr>PowerPoint Presentation</vt:lpstr>
      <vt:lpstr>PowerPoint Presentation</vt:lpstr>
      <vt:lpstr>Introduction to Google's ai principals</vt:lpstr>
      <vt:lpstr>PowerPoint Presentation</vt:lpstr>
      <vt:lpstr>PowerPoint Presentation</vt:lpstr>
      <vt:lpstr>The economist intelligence unit report</vt:lpstr>
      <vt:lpstr>PowerPoint Presentation</vt:lpstr>
      <vt:lpstr>PowerPoint Presentation</vt:lpstr>
      <vt:lpstr>PowerPoint Presentation</vt:lpstr>
      <vt:lpstr>The business Case for  Responsible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Ai’s technical Considerations  and Ethical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Concerns about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Google’s Ai Principals Were Developed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Issue Spotting</vt:lpstr>
      <vt:lpstr>PowerPoint Presentation</vt:lpstr>
      <vt:lpstr>PowerPoint Presentation</vt:lpstr>
      <vt:lpstr>PowerPoint Presentation</vt:lpstr>
      <vt:lpstr>PowerPoint Presentation</vt:lpstr>
      <vt:lpstr>PowerPoint Presentation</vt:lpstr>
      <vt:lpstr>PowerPoint Presentation</vt:lpstr>
      <vt:lpstr>Ethical Aims of Google’s AI Principals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and Running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Cloud’s Review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Celebrity Recognition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 Spotting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 spotting Challenges</vt:lpstr>
      <vt:lpstr>PowerPoint Presentation</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Continuing the AI Journey</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Zain Naboulsi</cp:lastModifiedBy>
  <cp:revision>14</cp:revision>
  <dcterms:created xsi:type="dcterms:W3CDTF">2024-06-30T01:37:58Z</dcterms:created>
  <dcterms:modified xsi:type="dcterms:W3CDTF">2024-07-01T07:25:41Z</dcterms:modified>
</cp:coreProperties>
</file>